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Nunito Sans Bold" charset="1" panose="00000800000000000000"/>
      <p:regular r:id="rId18"/>
    </p:embeddedFont>
    <p:embeddedFont>
      <p:font typeface="Nunito Sans Bold Bold" charset="1" panose="00000900000000000000"/>
      <p:regular r:id="rId19"/>
    </p:embeddedFont>
    <p:embeddedFont>
      <p:font typeface="Nunito Sans Bold Italics" charset="1" panose="00000800000000000000"/>
      <p:regular r:id="rId20"/>
    </p:embeddedFont>
    <p:embeddedFont>
      <p:font typeface="Nunito Sans Bold Bold Italics" charset="1" panose="00000900000000000000"/>
      <p:regular r:id="rId21"/>
    </p:embeddedFont>
    <p:embeddedFont>
      <p:font typeface="Nunito Sans Regular" charset="1" panose="00000500000000000000"/>
      <p:regular r:id="rId22"/>
    </p:embeddedFont>
    <p:embeddedFont>
      <p:font typeface="Nunito Sans Regular Bold" charset="1" panose="00000700000000000000"/>
      <p:regular r:id="rId23"/>
    </p:embeddedFont>
    <p:embeddedFont>
      <p:font typeface="Nunito Sans Regular Italics" charset="1" panose="00000500000000000000"/>
      <p:regular r:id="rId24"/>
    </p:embeddedFont>
    <p:embeddedFont>
      <p:font typeface="Nunito Sans Regular Bold Italics" charset="1" panose="00000700000000000000"/>
      <p:regular r:id="rId25"/>
    </p:embeddedFont>
    <p:embeddedFont>
      <p:font typeface="Paytone One" charset="1" panose="00000500000000000000"/>
      <p:regular r:id="rId26"/>
    </p:embeddedFont>
    <p:embeddedFont>
      <p:font typeface="Noto Serif Display Black" charset="1" panose="02020A02080505020204"/>
      <p:regular r:id="rId27"/>
    </p:embeddedFont>
    <p:embeddedFont>
      <p:font typeface="Noto Serif Display Black Italics" charset="1" panose="02020A02080505090204"/>
      <p:regular r:id="rId28"/>
    </p:embeddedFont>
    <p:embeddedFont>
      <p:font typeface="Nunito Sans Black" charset="1" panose="00000A00000000000000"/>
      <p:regular r:id="rId29"/>
    </p:embeddedFont>
    <p:embeddedFont>
      <p:font typeface="Nunito Sans Black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49" Target="slides/slide19.xml" Type="http://schemas.openxmlformats.org/officeDocument/2006/relationships/slide"/><Relationship Id="rId5" Target="tableStyles.xml" Type="http://schemas.openxmlformats.org/officeDocument/2006/relationships/tableStyles"/><Relationship Id="rId50" Target="slides/slide20.xml" Type="http://schemas.openxmlformats.org/officeDocument/2006/relationships/slide"/><Relationship Id="rId51" Target="slides/slide21.xml" Type="http://schemas.openxmlformats.org/officeDocument/2006/relationships/slide"/><Relationship Id="rId52" Target="slides/slide22.xml" Type="http://schemas.openxmlformats.org/officeDocument/2006/relationships/slide"/><Relationship Id="rId53" Target="slides/slide23.xml" Type="http://schemas.openxmlformats.org/officeDocument/2006/relationships/slide"/><Relationship Id="rId54" Target="slides/slide24.xml" Type="http://schemas.openxmlformats.org/officeDocument/2006/relationships/slide"/><Relationship Id="rId55" Target="slides/slide25.xml" Type="http://schemas.openxmlformats.org/officeDocument/2006/relationships/slide"/><Relationship Id="rId56" Target="slides/slide26.xml" Type="http://schemas.openxmlformats.org/officeDocument/2006/relationships/slide"/><Relationship Id="rId57" Target="slides/slide27.xml" Type="http://schemas.openxmlformats.org/officeDocument/2006/relationships/slide"/><Relationship Id="rId58" Target="slides/slide28.xml" Type="http://schemas.openxmlformats.org/officeDocument/2006/relationships/slide"/><Relationship Id="rId59" Target="slides/slide29.xml" Type="http://schemas.openxmlformats.org/officeDocument/2006/relationships/slide"/><Relationship Id="rId6" Target="fonts/font6.fntdata" Type="http://schemas.openxmlformats.org/officeDocument/2006/relationships/font"/><Relationship Id="rId60" Target="slides/slide30.xml" Type="http://schemas.openxmlformats.org/officeDocument/2006/relationships/slide"/><Relationship Id="rId61" Target="slides/slide31.xml" Type="http://schemas.openxmlformats.org/officeDocument/2006/relationships/slide"/><Relationship Id="rId62" Target="slides/slide32.xml" Type="http://schemas.openxmlformats.org/officeDocument/2006/relationships/slide"/><Relationship Id="rId63" Target="slides/slide33.xml" Type="http://schemas.openxmlformats.org/officeDocument/2006/relationships/slide"/><Relationship Id="rId64" Target="slides/slide34.xml" Type="http://schemas.openxmlformats.org/officeDocument/2006/relationships/slide"/><Relationship Id="rId65" Target="slides/slide35.xml" Type="http://schemas.openxmlformats.org/officeDocument/2006/relationships/slide"/><Relationship Id="rId66" Target="slides/slide3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Relationship Id="rId6" Target="../media/image13.jpe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7925" y="2952174"/>
            <a:ext cx="17580241" cy="299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53"/>
              </a:lnSpc>
            </a:pPr>
            <a:r>
              <a:rPr lang="en-US" sz="8609">
                <a:solidFill>
                  <a:srgbClr val="004AAD"/>
                </a:solidFill>
                <a:latin typeface="Nunito Sans Black"/>
              </a:rPr>
              <a:t>Deep Learning in Age - Invariant </a:t>
            </a:r>
          </a:p>
          <a:p>
            <a:pPr algn="l">
              <a:lnSpc>
                <a:spcPts val="12053"/>
              </a:lnSpc>
            </a:pPr>
            <a:r>
              <a:rPr lang="en-US" sz="8609">
                <a:solidFill>
                  <a:srgbClr val="004AAD"/>
                </a:solidFill>
                <a:latin typeface="Nunito Sans Black"/>
              </a:rPr>
              <a:t>Face Recognition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0" y="8618398"/>
            <a:ext cx="5173960" cy="16686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13114040" y="0"/>
            <a:ext cx="5173960" cy="166860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17925" y="235751"/>
            <a:ext cx="7872851" cy="158589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7925" y="6198158"/>
            <a:ext cx="1012266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Nunito Sans Regular"/>
              </a:rPr>
              <a:t>Thesis Defense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135513" y="4857750"/>
            <a:ext cx="7123787" cy="5143500"/>
            <a:chOff x="0" y="0"/>
            <a:chExt cx="9498383" cy="685800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38926"/>
              <a:ext cx="9498383" cy="814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106"/>
                </a:lnSpc>
              </a:pPr>
              <a:r>
                <a:rPr lang="en-US" sz="3647">
                  <a:solidFill>
                    <a:srgbClr val="124A87"/>
                  </a:solidFill>
                  <a:latin typeface="Nunito Sans Regular"/>
                </a:rPr>
                <a:t>Nguyen Quoc Trung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319916"/>
              <a:ext cx="9498383" cy="2538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106"/>
                </a:lnSpc>
              </a:pPr>
              <a:r>
                <a:rPr lang="en-US" sz="3647">
                  <a:solidFill>
                    <a:srgbClr val="124A87"/>
                  </a:solidFill>
                  <a:latin typeface="Nunito Sans Regular"/>
                </a:rPr>
                <a:t>Le Quang Minh</a:t>
              </a:r>
            </a:p>
            <a:p>
              <a:pPr algn="r">
                <a:lnSpc>
                  <a:spcPts val="5106"/>
                </a:lnSpc>
              </a:pPr>
              <a:r>
                <a:rPr lang="en-US" sz="3647">
                  <a:solidFill>
                    <a:srgbClr val="124A87"/>
                  </a:solidFill>
                  <a:latin typeface="Nunito Sans Regular"/>
                </a:rPr>
                <a:t>Ton Nu Quyen Mi</a:t>
              </a:r>
            </a:p>
            <a:p>
              <a:pPr algn="r">
                <a:lnSpc>
                  <a:spcPts val="5106"/>
                </a:lnSpc>
              </a:pPr>
              <a:r>
                <a:rPr lang="en-US" sz="3647">
                  <a:solidFill>
                    <a:srgbClr val="124A87"/>
                  </a:solidFill>
                  <a:latin typeface="Nunito Sans Regular"/>
                </a:rPr>
                <a:t>Nguyen Lam Nguyen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9498383" cy="814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106"/>
                </a:lnSpc>
              </a:pPr>
              <a:r>
                <a:rPr lang="en-US" sz="3647">
                  <a:solidFill>
                    <a:srgbClr val="124A87"/>
                  </a:solidFill>
                  <a:latin typeface="Nunito Sans Bold Bold"/>
                </a:rPr>
                <a:t>Advisors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110721"/>
              <a:ext cx="9498383" cy="814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106"/>
                </a:lnSpc>
              </a:pPr>
              <a:r>
                <a:rPr lang="en-US" sz="3647">
                  <a:solidFill>
                    <a:srgbClr val="124A87"/>
                  </a:solidFill>
                  <a:latin typeface="Nunito Sans Bold Bold"/>
                </a:rPr>
                <a:t>Members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2969" y="258763"/>
            <a:ext cx="1174061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CACD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02969" y="1813956"/>
            <a:ext cx="13168080" cy="2548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1345" indent="-390673" lvl="1">
              <a:lnSpc>
                <a:spcPts val="5066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Nunito Sans Regular"/>
              </a:rPr>
              <a:t>163,446 images from 2,000 celebrities</a:t>
            </a:r>
          </a:p>
          <a:p>
            <a:pPr algn="just" marL="781345" indent="-390673" lvl="1">
              <a:lnSpc>
                <a:spcPts val="5066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Nunito Sans Regular"/>
              </a:rPr>
              <a:t>The age of the subjects was 12 - 62 years old.</a:t>
            </a:r>
          </a:p>
          <a:p>
            <a:pPr algn="just" marL="781345" indent="-390673" lvl="1">
              <a:lnSpc>
                <a:spcPts val="5066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Nunito Sans Regular"/>
              </a:rPr>
              <a:t>Have various lighting, expressions, and poses</a:t>
            </a:r>
          </a:p>
          <a:p>
            <a:pPr algn="just">
              <a:lnSpc>
                <a:spcPts val="5066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3820975"/>
            <a:ext cx="18368764" cy="6466025"/>
            <a:chOff x="0" y="0"/>
            <a:chExt cx="24491685" cy="8621367"/>
          </a:xfrm>
        </p:grpSpPr>
        <p:sp>
          <p:nvSpPr>
            <p:cNvPr name="TextBox 9" id="9"/>
            <p:cNvSpPr txBox="true"/>
            <p:nvPr/>
          </p:nvSpPr>
          <p:spPr>
            <a:xfrm rot="-2700000">
              <a:off x="1329967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14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2700000">
              <a:off x="2270992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16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2700000">
              <a:off x="3212017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18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2700000">
              <a:off x="4153042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20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2700000">
              <a:off x="5094067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-2700000">
              <a:off x="6035092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2700000">
              <a:off x="6976117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26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2700000">
              <a:off x="7917142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28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2700000">
              <a:off x="8858167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30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2700000">
              <a:off x="9799192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2700000">
              <a:off x="10740217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2700000">
              <a:off x="11681243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36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-2700000">
              <a:off x="12622268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38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-2700000">
              <a:off x="13563293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40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-2700000">
              <a:off x="14504318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-2700000">
              <a:off x="15445343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44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-2700000">
              <a:off x="16386368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46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-2700000">
              <a:off x="17327393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48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-2700000">
              <a:off x="18268418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50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-2700000">
              <a:off x="19209443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52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-2700000">
              <a:off x="20150468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54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-2700000">
              <a:off x="21091493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56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-2700000">
              <a:off x="22032518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58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-2700000">
              <a:off x="22973543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60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-2700000">
              <a:off x="23914568" y="8017719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62</a:t>
              </a:r>
            </a:p>
          </p:txBody>
        </p:sp>
        <p:grpSp>
          <p:nvGrpSpPr>
            <p:cNvPr name="Group 34" id="34"/>
            <p:cNvGrpSpPr>
              <a:grpSpLocks noChangeAspect="true"/>
            </p:cNvGrpSpPr>
            <p:nvPr/>
          </p:nvGrpSpPr>
          <p:grpSpPr>
            <a:xfrm rot="0">
              <a:off x="1352153" y="238760"/>
              <a:ext cx="23019147" cy="7444740"/>
              <a:chOff x="0" y="0"/>
              <a:chExt cx="23019147" cy="744474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>
                <a:off x="0" y="-6350"/>
                <a:ext cx="230191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019147">
                    <a:moveTo>
                      <a:pt x="0" y="0"/>
                    </a:moveTo>
                    <a:lnTo>
                      <a:pt x="23019147" y="0"/>
                    </a:lnTo>
                    <a:lnTo>
                      <a:pt x="230191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>
                <a:off x="0" y="1482598"/>
                <a:ext cx="230191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019147">
                    <a:moveTo>
                      <a:pt x="0" y="0"/>
                    </a:moveTo>
                    <a:lnTo>
                      <a:pt x="23019147" y="0"/>
                    </a:lnTo>
                    <a:lnTo>
                      <a:pt x="230191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>
                <a:off x="0" y="2971546"/>
                <a:ext cx="230191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019147">
                    <a:moveTo>
                      <a:pt x="0" y="0"/>
                    </a:moveTo>
                    <a:lnTo>
                      <a:pt x="23019147" y="0"/>
                    </a:lnTo>
                    <a:lnTo>
                      <a:pt x="230191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>
                <a:off x="0" y="4460494"/>
                <a:ext cx="230191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019147">
                    <a:moveTo>
                      <a:pt x="0" y="0"/>
                    </a:moveTo>
                    <a:lnTo>
                      <a:pt x="23019147" y="0"/>
                    </a:lnTo>
                    <a:lnTo>
                      <a:pt x="230191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>
                <a:off x="0" y="5949442"/>
                <a:ext cx="230191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019147">
                    <a:moveTo>
                      <a:pt x="0" y="0"/>
                    </a:moveTo>
                    <a:lnTo>
                      <a:pt x="23019147" y="0"/>
                    </a:lnTo>
                    <a:lnTo>
                      <a:pt x="230191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>
                <a:off x="0" y="7438390"/>
                <a:ext cx="230191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019147">
                    <a:moveTo>
                      <a:pt x="0" y="0"/>
                    </a:moveTo>
                    <a:lnTo>
                      <a:pt x="23019147" y="0"/>
                    </a:lnTo>
                    <a:lnTo>
                      <a:pt x="230191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-38100"/>
              <a:ext cx="114895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5.000 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1450848"/>
              <a:ext cx="114895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4.000 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2939796"/>
              <a:ext cx="114895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3.000 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0" y="4428744"/>
              <a:ext cx="114895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2.000 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5917692"/>
              <a:ext cx="114895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1.000 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826095" y="7406640"/>
              <a:ext cx="3228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0 </a:t>
              </a:r>
            </a:p>
          </p:txBody>
        </p:sp>
        <p:grpSp>
          <p:nvGrpSpPr>
            <p:cNvPr name="Group 47" id="47"/>
            <p:cNvGrpSpPr>
              <a:grpSpLocks noChangeAspect="true"/>
            </p:cNvGrpSpPr>
            <p:nvPr/>
          </p:nvGrpSpPr>
          <p:grpSpPr>
            <a:xfrm rot="0">
              <a:off x="1352153" y="1130246"/>
              <a:ext cx="23031847" cy="6553254"/>
              <a:chOff x="0" y="891486"/>
              <a:chExt cx="23031847" cy="6553254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>
                <a:off x="0" y="7015529"/>
                <a:ext cx="447245" cy="429211"/>
              </a:xfrm>
              <a:custGeom>
                <a:avLst/>
                <a:gdLst/>
                <a:ahLst/>
                <a:cxnLst/>
                <a:rect r="r" b="b" t="t" l="l"/>
                <a:pathLst>
                  <a:path h="429211" w="447245">
                    <a:moveTo>
                      <a:pt x="0" y="429211"/>
                    </a:moveTo>
                    <a:lnTo>
                      <a:pt x="0" y="34763"/>
                    </a:lnTo>
                    <a:cubicBezTo>
                      <a:pt x="0" y="15564"/>
                      <a:pt x="15564" y="0"/>
                      <a:pt x="34764" y="0"/>
                    </a:cubicBezTo>
                    <a:lnTo>
                      <a:pt x="412482" y="0"/>
                    </a:lnTo>
                    <a:cubicBezTo>
                      <a:pt x="431681" y="0"/>
                      <a:pt x="447245" y="15564"/>
                      <a:pt x="447245" y="34763"/>
                    </a:cubicBezTo>
                    <a:lnTo>
                      <a:pt x="447245" y="42921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>
                <a:off x="470513" y="6509286"/>
                <a:ext cx="447245" cy="935454"/>
              </a:xfrm>
              <a:custGeom>
                <a:avLst/>
                <a:gdLst/>
                <a:ahLst/>
                <a:cxnLst/>
                <a:rect r="r" b="b" t="t" l="l"/>
                <a:pathLst>
                  <a:path h="935454" w="447245">
                    <a:moveTo>
                      <a:pt x="0" y="935454"/>
                    </a:moveTo>
                    <a:lnTo>
                      <a:pt x="0" y="34764"/>
                    </a:lnTo>
                    <a:cubicBezTo>
                      <a:pt x="0" y="25545"/>
                      <a:pt x="3662" y="16702"/>
                      <a:pt x="10181" y="10183"/>
                    </a:cubicBezTo>
                    <a:cubicBezTo>
                      <a:pt x="16701" y="3663"/>
                      <a:pt x="25543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3" y="3663"/>
                      <a:pt x="437063" y="10183"/>
                    </a:cubicBezTo>
                    <a:cubicBezTo>
                      <a:pt x="443582" y="16702"/>
                      <a:pt x="447245" y="25545"/>
                      <a:pt x="447245" y="34764"/>
                    </a:cubicBezTo>
                    <a:lnTo>
                      <a:pt x="447245" y="93545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>
                <a:off x="941025" y="5931575"/>
                <a:ext cx="447245" cy="1513165"/>
              </a:xfrm>
              <a:custGeom>
                <a:avLst/>
                <a:gdLst/>
                <a:ahLst/>
                <a:cxnLst/>
                <a:rect r="r" b="b" t="t" l="l"/>
                <a:pathLst>
                  <a:path h="1513165" w="447245">
                    <a:moveTo>
                      <a:pt x="0" y="1513165"/>
                    </a:moveTo>
                    <a:lnTo>
                      <a:pt x="0" y="34763"/>
                    </a:lnTo>
                    <a:cubicBezTo>
                      <a:pt x="0" y="15564"/>
                      <a:pt x="15564" y="0"/>
                      <a:pt x="34764" y="0"/>
                    </a:cubicBezTo>
                    <a:lnTo>
                      <a:pt x="412482" y="0"/>
                    </a:lnTo>
                    <a:cubicBezTo>
                      <a:pt x="431681" y="0"/>
                      <a:pt x="447245" y="15564"/>
                      <a:pt x="447245" y="34763"/>
                    </a:cubicBezTo>
                    <a:lnTo>
                      <a:pt x="447245" y="151316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>
                <a:off x="1411538" y="5470001"/>
                <a:ext cx="447245" cy="1974740"/>
              </a:xfrm>
              <a:custGeom>
                <a:avLst/>
                <a:gdLst/>
                <a:ahLst/>
                <a:cxnLst/>
                <a:rect r="r" b="b" t="t" l="l"/>
                <a:pathLst>
                  <a:path h="1974740" w="447245">
                    <a:moveTo>
                      <a:pt x="0" y="1974739"/>
                    </a:moveTo>
                    <a:lnTo>
                      <a:pt x="0" y="34763"/>
                    </a:lnTo>
                    <a:cubicBezTo>
                      <a:pt x="0" y="25543"/>
                      <a:pt x="3662" y="16701"/>
                      <a:pt x="10182" y="10182"/>
                    </a:cubicBezTo>
                    <a:cubicBezTo>
                      <a:pt x="16701" y="3662"/>
                      <a:pt x="25543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3" y="3662"/>
                      <a:pt x="437063" y="10182"/>
                    </a:cubicBezTo>
                    <a:cubicBezTo>
                      <a:pt x="443582" y="16701"/>
                      <a:pt x="447245" y="25543"/>
                      <a:pt x="447245" y="34763"/>
                    </a:cubicBezTo>
                    <a:lnTo>
                      <a:pt x="447245" y="197473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>
                <a:off x="1882050" y="4898245"/>
                <a:ext cx="447245" cy="2546495"/>
              </a:xfrm>
              <a:custGeom>
                <a:avLst/>
                <a:gdLst/>
                <a:ahLst/>
                <a:cxnLst/>
                <a:rect r="r" b="b" t="t" l="l"/>
                <a:pathLst>
                  <a:path h="2546495" w="447245">
                    <a:moveTo>
                      <a:pt x="0" y="2546495"/>
                    </a:moveTo>
                    <a:lnTo>
                      <a:pt x="0" y="34763"/>
                    </a:lnTo>
                    <a:cubicBezTo>
                      <a:pt x="0" y="15564"/>
                      <a:pt x="15565" y="0"/>
                      <a:pt x="34764" y="0"/>
                    </a:cubicBezTo>
                    <a:lnTo>
                      <a:pt x="412482" y="0"/>
                    </a:lnTo>
                    <a:cubicBezTo>
                      <a:pt x="431681" y="0"/>
                      <a:pt x="447245" y="15564"/>
                      <a:pt x="447245" y="34763"/>
                    </a:cubicBezTo>
                    <a:lnTo>
                      <a:pt x="447245" y="254649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>
                <a:off x="2352563" y="4298198"/>
                <a:ext cx="447245" cy="3146542"/>
              </a:xfrm>
              <a:custGeom>
                <a:avLst/>
                <a:gdLst/>
                <a:ahLst/>
                <a:cxnLst/>
                <a:rect r="r" b="b" t="t" l="l"/>
                <a:pathLst>
                  <a:path h="3146542" w="447245">
                    <a:moveTo>
                      <a:pt x="0" y="3146542"/>
                    </a:moveTo>
                    <a:lnTo>
                      <a:pt x="0" y="34764"/>
                    </a:lnTo>
                    <a:cubicBezTo>
                      <a:pt x="0" y="25544"/>
                      <a:pt x="3662" y="16702"/>
                      <a:pt x="10182" y="10182"/>
                    </a:cubicBezTo>
                    <a:cubicBezTo>
                      <a:pt x="16701" y="3663"/>
                      <a:pt x="25543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3" y="3663"/>
                      <a:pt x="437063" y="10182"/>
                    </a:cubicBezTo>
                    <a:cubicBezTo>
                      <a:pt x="443582" y="16702"/>
                      <a:pt x="447245" y="25544"/>
                      <a:pt x="447245" y="34764"/>
                    </a:cubicBezTo>
                    <a:lnTo>
                      <a:pt x="447245" y="314654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>
                <a:off x="2823075" y="3582015"/>
                <a:ext cx="447245" cy="3862725"/>
              </a:xfrm>
              <a:custGeom>
                <a:avLst/>
                <a:gdLst/>
                <a:ahLst/>
                <a:cxnLst/>
                <a:rect r="r" b="b" t="t" l="l"/>
                <a:pathLst>
                  <a:path h="3862725" w="447245">
                    <a:moveTo>
                      <a:pt x="0" y="3862725"/>
                    </a:moveTo>
                    <a:lnTo>
                      <a:pt x="0" y="34763"/>
                    </a:lnTo>
                    <a:cubicBezTo>
                      <a:pt x="0" y="25543"/>
                      <a:pt x="3663" y="16701"/>
                      <a:pt x="10182" y="10182"/>
                    </a:cubicBezTo>
                    <a:cubicBezTo>
                      <a:pt x="16702" y="3662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2" y="0"/>
                      <a:pt x="430544" y="3662"/>
                      <a:pt x="437064" y="10182"/>
                    </a:cubicBezTo>
                    <a:cubicBezTo>
                      <a:pt x="443583" y="16701"/>
                      <a:pt x="447246" y="25543"/>
                      <a:pt x="447246" y="34763"/>
                    </a:cubicBezTo>
                    <a:lnTo>
                      <a:pt x="447246" y="386272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>
                <a:off x="3293588" y="2836052"/>
                <a:ext cx="447245" cy="4608688"/>
              </a:xfrm>
              <a:custGeom>
                <a:avLst/>
                <a:gdLst/>
                <a:ahLst/>
                <a:cxnLst/>
                <a:rect r="r" b="b" t="t" l="l"/>
                <a:pathLst>
                  <a:path h="4608688" w="447245">
                    <a:moveTo>
                      <a:pt x="0" y="4608688"/>
                    </a:moveTo>
                    <a:lnTo>
                      <a:pt x="0" y="34763"/>
                    </a:lnTo>
                    <a:cubicBezTo>
                      <a:pt x="0" y="25543"/>
                      <a:pt x="3662" y="16701"/>
                      <a:pt x="10182" y="10182"/>
                    </a:cubicBezTo>
                    <a:cubicBezTo>
                      <a:pt x="16701" y="3662"/>
                      <a:pt x="25544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3" y="3662"/>
                      <a:pt x="437063" y="10182"/>
                    </a:cubicBezTo>
                    <a:cubicBezTo>
                      <a:pt x="443582" y="16701"/>
                      <a:pt x="447245" y="25543"/>
                      <a:pt x="447245" y="34763"/>
                    </a:cubicBezTo>
                    <a:lnTo>
                      <a:pt x="447245" y="460868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 flipH="false" flipV="false">
                <a:off x="3764100" y="1951617"/>
                <a:ext cx="447245" cy="5493124"/>
              </a:xfrm>
              <a:custGeom>
                <a:avLst/>
                <a:gdLst/>
                <a:ahLst/>
                <a:cxnLst/>
                <a:rect r="r" b="b" t="t" l="l"/>
                <a:pathLst>
                  <a:path h="5493124" w="447245">
                    <a:moveTo>
                      <a:pt x="0" y="5493123"/>
                    </a:moveTo>
                    <a:lnTo>
                      <a:pt x="0" y="34763"/>
                    </a:lnTo>
                    <a:cubicBezTo>
                      <a:pt x="0" y="15564"/>
                      <a:pt x="15565" y="0"/>
                      <a:pt x="34764" y="0"/>
                    </a:cubicBezTo>
                    <a:lnTo>
                      <a:pt x="412482" y="0"/>
                    </a:lnTo>
                    <a:cubicBezTo>
                      <a:pt x="431681" y="0"/>
                      <a:pt x="447245" y="15564"/>
                      <a:pt x="447245" y="34763"/>
                    </a:cubicBezTo>
                    <a:lnTo>
                      <a:pt x="447245" y="549312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>
                <a:off x="4234613" y="1335192"/>
                <a:ext cx="447245" cy="6109548"/>
              </a:xfrm>
              <a:custGeom>
                <a:avLst/>
                <a:gdLst/>
                <a:ahLst/>
                <a:cxnLst/>
                <a:rect r="r" b="b" t="t" l="l"/>
                <a:pathLst>
                  <a:path h="6109548" w="447245">
                    <a:moveTo>
                      <a:pt x="0" y="6109548"/>
                    </a:moveTo>
                    <a:lnTo>
                      <a:pt x="0" y="34764"/>
                    </a:lnTo>
                    <a:cubicBezTo>
                      <a:pt x="0" y="25544"/>
                      <a:pt x="3662" y="16702"/>
                      <a:pt x="10182" y="10182"/>
                    </a:cubicBezTo>
                    <a:cubicBezTo>
                      <a:pt x="16702" y="3663"/>
                      <a:pt x="25544" y="0"/>
                      <a:pt x="34764" y="0"/>
                    </a:cubicBezTo>
                    <a:lnTo>
                      <a:pt x="412481" y="0"/>
                    </a:lnTo>
                    <a:cubicBezTo>
                      <a:pt x="421701" y="0"/>
                      <a:pt x="430543" y="3663"/>
                      <a:pt x="437063" y="10182"/>
                    </a:cubicBezTo>
                    <a:cubicBezTo>
                      <a:pt x="443582" y="16702"/>
                      <a:pt x="447245" y="25544"/>
                      <a:pt x="447245" y="34764"/>
                    </a:cubicBezTo>
                    <a:lnTo>
                      <a:pt x="447245" y="610954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>
                <a:off x="4705125" y="1123762"/>
                <a:ext cx="447245" cy="6320979"/>
              </a:xfrm>
              <a:custGeom>
                <a:avLst/>
                <a:gdLst/>
                <a:ahLst/>
                <a:cxnLst/>
                <a:rect r="r" b="b" t="t" l="l"/>
                <a:pathLst>
                  <a:path h="6320979" w="447245">
                    <a:moveTo>
                      <a:pt x="0" y="6320978"/>
                    </a:moveTo>
                    <a:lnTo>
                      <a:pt x="0" y="34763"/>
                    </a:lnTo>
                    <a:cubicBezTo>
                      <a:pt x="0" y="25543"/>
                      <a:pt x="3663" y="16701"/>
                      <a:pt x="10182" y="10181"/>
                    </a:cubicBezTo>
                    <a:cubicBezTo>
                      <a:pt x="16702" y="3662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31681" y="0"/>
                      <a:pt x="447245" y="15564"/>
                      <a:pt x="447245" y="34763"/>
                    </a:cubicBezTo>
                    <a:lnTo>
                      <a:pt x="447245" y="632097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 flipH="false" flipV="false">
                <a:off x="5175638" y="1086538"/>
                <a:ext cx="447245" cy="6358202"/>
              </a:xfrm>
              <a:custGeom>
                <a:avLst/>
                <a:gdLst/>
                <a:ahLst/>
                <a:cxnLst/>
                <a:rect r="r" b="b" t="t" l="l"/>
                <a:pathLst>
                  <a:path h="6358202" w="447245">
                    <a:moveTo>
                      <a:pt x="0" y="6358202"/>
                    </a:moveTo>
                    <a:lnTo>
                      <a:pt x="0" y="34763"/>
                    </a:lnTo>
                    <a:cubicBezTo>
                      <a:pt x="0" y="15564"/>
                      <a:pt x="15564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3" y="3662"/>
                      <a:pt x="437063" y="10182"/>
                    </a:cubicBezTo>
                    <a:cubicBezTo>
                      <a:pt x="443583" y="16701"/>
                      <a:pt x="447245" y="25544"/>
                      <a:pt x="447245" y="34763"/>
                    </a:cubicBezTo>
                    <a:lnTo>
                      <a:pt x="447245" y="635820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>
                <a:off x="5646150" y="1163963"/>
                <a:ext cx="447245" cy="6280777"/>
              </a:xfrm>
              <a:custGeom>
                <a:avLst/>
                <a:gdLst/>
                <a:ahLst/>
                <a:cxnLst/>
                <a:rect r="r" b="b" t="t" l="l"/>
                <a:pathLst>
                  <a:path h="6280777" w="447245">
                    <a:moveTo>
                      <a:pt x="0" y="6280777"/>
                    </a:moveTo>
                    <a:lnTo>
                      <a:pt x="0" y="34764"/>
                    </a:lnTo>
                    <a:cubicBezTo>
                      <a:pt x="0" y="25544"/>
                      <a:pt x="3663" y="16702"/>
                      <a:pt x="10182" y="10182"/>
                    </a:cubicBezTo>
                    <a:cubicBezTo>
                      <a:pt x="16702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31681" y="0"/>
                      <a:pt x="447246" y="15564"/>
                      <a:pt x="447246" y="34764"/>
                    </a:cubicBezTo>
                    <a:lnTo>
                      <a:pt x="447246" y="628077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>
                <a:off x="6116663" y="1135673"/>
                <a:ext cx="447245" cy="6309067"/>
              </a:xfrm>
              <a:custGeom>
                <a:avLst/>
                <a:gdLst/>
                <a:ahLst/>
                <a:cxnLst/>
                <a:rect r="r" b="b" t="t" l="l"/>
                <a:pathLst>
                  <a:path h="6309067" w="447245">
                    <a:moveTo>
                      <a:pt x="0" y="6309067"/>
                    </a:moveTo>
                    <a:lnTo>
                      <a:pt x="0" y="34764"/>
                    </a:lnTo>
                    <a:cubicBezTo>
                      <a:pt x="0" y="15564"/>
                      <a:pt x="15564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2" y="16702"/>
                      <a:pt x="447245" y="25544"/>
                      <a:pt x="447245" y="34764"/>
                    </a:cubicBezTo>
                    <a:lnTo>
                      <a:pt x="447245" y="630906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 flipH="false" flipV="false">
                <a:off x="6587175" y="1061226"/>
                <a:ext cx="447246" cy="6383514"/>
              </a:xfrm>
              <a:custGeom>
                <a:avLst/>
                <a:gdLst/>
                <a:ahLst/>
                <a:cxnLst/>
                <a:rect r="r" b="b" t="t" l="l"/>
                <a:pathLst>
                  <a:path h="6383514" w="447246">
                    <a:moveTo>
                      <a:pt x="0" y="6383514"/>
                    </a:moveTo>
                    <a:lnTo>
                      <a:pt x="0" y="34763"/>
                    </a:lnTo>
                    <a:cubicBezTo>
                      <a:pt x="0" y="25543"/>
                      <a:pt x="3663" y="16701"/>
                      <a:pt x="10183" y="10182"/>
                    </a:cubicBezTo>
                    <a:cubicBezTo>
                      <a:pt x="16702" y="3662"/>
                      <a:pt x="25545" y="0"/>
                      <a:pt x="34764" y="0"/>
                    </a:cubicBezTo>
                    <a:lnTo>
                      <a:pt x="412482" y="0"/>
                    </a:lnTo>
                    <a:cubicBezTo>
                      <a:pt x="421702" y="0"/>
                      <a:pt x="430545" y="3662"/>
                      <a:pt x="437064" y="10182"/>
                    </a:cubicBezTo>
                    <a:cubicBezTo>
                      <a:pt x="443583" y="16701"/>
                      <a:pt x="447246" y="25543"/>
                      <a:pt x="447246" y="34763"/>
                    </a:cubicBezTo>
                    <a:lnTo>
                      <a:pt x="447246" y="638351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 flipH="false" flipV="false">
                <a:off x="7057688" y="936154"/>
                <a:ext cx="447246" cy="6508586"/>
              </a:xfrm>
              <a:custGeom>
                <a:avLst/>
                <a:gdLst/>
                <a:ahLst/>
                <a:cxnLst/>
                <a:rect r="r" b="b" t="t" l="l"/>
                <a:pathLst>
                  <a:path h="6508586" w="447246">
                    <a:moveTo>
                      <a:pt x="0" y="6508586"/>
                    </a:moveTo>
                    <a:lnTo>
                      <a:pt x="0" y="34764"/>
                    </a:lnTo>
                    <a:cubicBezTo>
                      <a:pt x="0" y="25544"/>
                      <a:pt x="3662" y="16702"/>
                      <a:pt x="10182" y="10182"/>
                    </a:cubicBezTo>
                    <a:cubicBezTo>
                      <a:pt x="16701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3" y="16702"/>
                      <a:pt x="447245" y="25544"/>
                      <a:pt x="447245" y="34764"/>
                    </a:cubicBezTo>
                    <a:lnTo>
                      <a:pt x="447245" y="650858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4" id="64"/>
              <p:cNvSpPr/>
              <p:nvPr/>
            </p:nvSpPr>
            <p:spPr>
              <a:xfrm flipH="false" flipV="false">
                <a:off x="7528201" y="1079093"/>
                <a:ext cx="447245" cy="6365647"/>
              </a:xfrm>
              <a:custGeom>
                <a:avLst/>
                <a:gdLst/>
                <a:ahLst/>
                <a:cxnLst/>
                <a:rect r="r" b="b" t="t" l="l"/>
                <a:pathLst>
                  <a:path h="6365647" w="447245">
                    <a:moveTo>
                      <a:pt x="0" y="6365647"/>
                    </a:moveTo>
                    <a:lnTo>
                      <a:pt x="0" y="34764"/>
                    </a:lnTo>
                    <a:cubicBezTo>
                      <a:pt x="0" y="15565"/>
                      <a:pt x="15564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3" y="3663"/>
                      <a:pt x="437062" y="10182"/>
                    </a:cubicBezTo>
                    <a:cubicBezTo>
                      <a:pt x="443582" y="16701"/>
                      <a:pt x="447245" y="25544"/>
                      <a:pt x="447245" y="34764"/>
                    </a:cubicBezTo>
                    <a:lnTo>
                      <a:pt x="447245" y="636564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>
                <a:off x="7998713" y="1013579"/>
                <a:ext cx="447245" cy="6431161"/>
              </a:xfrm>
              <a:custGeom>
                <a:avLst/>
                <a:gdLst/>
                <a:ahLst/>
                <a:cxnLst/>
                <a:rect r="r" b="b" t="t" l="l"/>
                <a:pathLst>
                  <a:path h="6431161" w="447245">
                    <a:moveTo>
                      <a:pt x="0" y="6431161"/>
                    </a:moveTo>
                    <a:lnTo>
                      <a:pt x="0" y="34764"/>
                    </a:lnTo>
                    <a:cubicBezTo>
                      <a:pt x="0" y="25544"/>
                      <a:pt x="3663" y="16702"/>
                      <a:pt x="10183" y="10182"/>
                    </a:cubicBezTo>
                    <a:cubicBezTo>
                      <a:pt x="16702" y="3663"/>
                      <a:pt x="25544" y="0"/>
                      <a:pt x="34764" y="0"/>
                    </a:cubicBezTo>
                    <a:lnTo>
                      <a:pt x="412481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3" y="16702"/>
                      <a:pt x="447245" y="25544"/>
                      <a:pt x="447245" y="34764"/>
                    </a:cubicBezTo>
                    <a:lnTo>
                      <a:pt x="447245" y="643116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 flipH="false" flipV="false">
                <a:off x="8469226" y="1120784"/>
                <a:ext cx="447245" cy="6323957"/>
              </a:xfrm>
              <a:custGeom>
                <a:avLst/>
                <a:gdLst/>
                <a:ahLst/>
                <a:cxnLst/>
                <a:rect r="r" b="b" t="t" l="l"/>
                <a:pathLst>
                  <a:path h="6323957" w="447245">
                    <a:moveTo>
                      <a:pt x="0" y="6323956"/>
                    </a:moveTo>
                    <a:lnTo>
                      <a:pt x="0" y="34763"/>
                    </a:lnTo>
                    <a:cubicBezTo>
                      <a:pt x="0" y="25543"/>
                      <a:pt x="3662" y="16701"/>
                      <a:pt x="10182" y="10182"/>
                    </a:cubicBezTo>
                    <a:cubicBezTo>
                      <a:pt x="16701" y="3662"/>
                      <a:pt x="25544" y="0"/>
                      <a:pt x="34763" y="0"/>
                    </a:cubicBezTo>
                    <a:lnTo>
                      <a:pt x="412481" y="0"/>
                    </a:lnTo>
                    <a:cubicBezTo>
                      <a:pt x="431680" y="0"/>
                      <a:pt x="447244" y="15564"/>
                      <a:pt x="447244" y="34763"/>
                    </a:cubicBezTo>
                    <a:lnTo>
                      <a:pt x="447244" y="632395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 flipH="false" flipV="false">
                <a:off x="8939738" y="985289"/>
                <a:ext cx="447246" cy="6459451"/>
              </a:xfrm>
              <a:custGeom>
                <a:avLst/>
                <a:gdLst/>
                <a:ahLst/>
                <a:cxnLst/>
                <a:rect r="r" b="b" t="t" l="l"/>
                <a:pathLst>
                  <a:path h="6459451" w="447246">
                    <a:moveTo>
                      <a:pt x="0" y="6459451"/>
                    </a:moveTo>
                    <a:lnTo>
                      <a:pt x="0" y="34764"/>
                    </a:lnTo>
                    <a:cubicBezTo>
                      <a:pt x="0" y="25544"/>
                      <a:pt x="3663" y="16702"/>
                      <a:pt x="10182" y="10182"/>
                    </a:cubicBezTo>
                    <a:cubicBezTo>
                      <a:pt x="16701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3" y="16702"/>
                      <a:pt x="447246" y="25544"/>
                      <a:pt x="447246" y="34764"/>
                    </a:cubicBezTo>
                    <a:lnTo>
                      <a:pt x="447246" y="645945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8" id="68"/>
              <p:cNvSpPr/>
              <p:nvPr/>
            </p:nvSpPr>
            <p:spPr>
              <a:xfrm flipH="false" flipV="false">
                <a:off x="9410250" y="983800"/>
                <a:ext cx="447246" cy="6460940"/>
              </a:xfrm>
              <a:custGeom>
                <a:avLst/>
                <a:gdLst/>
                <a:ahLst/>
                <a:cxnLst/>
                <a:rect r="r" b="b" t="t" l="l"/>
                <a:pathLst>
                  <a:path h="6460940" w="447246">
                    <a:moveTo>
                      <a:pt x="0" y="6460940"/>
                    </a:moveTo>
                    <a:lnTo>
                      <a:pt x="0" y="34764"/>
                    </a:lnTo>
                    <a:cubicBezTo>
                      <a:pt x="0" y="25544"/>
                      <a:pt x="3663" y="16702"/>
                      <a:pt x="10183" y="10182"/>
                    </a:cubicBezTo>
                    <a:cubicBezTo>
                      <a:pt x="16702" y="3663"/>
                      <a:pt x="25545" y="0"/>
                      <a:pt x="34764" y="0"/>
                    </a:cubicBezTo>
                    <a:lnTo>
                      <a:pt x="412482" y="0"/>
                    </a:lnTo>
                    <a:cubicBezTo>
                      <a:pt x="421702" y="0"/>
                      <a:pt x="430545" y="3663"/>
                      <a:pt x="437064" y="10182"/>
                    </a:cubicBezTo>
                    <a:cubicBezTo>
                      <a:pt x="443583" y="16702"/>
                      <a:pt x="447246" y="25544"/>
                      <a:pt x="447246" y="34764"/>
                    </a:cubicBezTo>
                    <a:lnTo>
                      <a:pt x="447246" y="646094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 flipH="false" flipV="false">
                <a:off x="9880764" y="940621"/>
                <a:ext cx="447245" cy="6504119"/>
              </a:xfrm>
              <a:custGeom>
                <a:avLst/>
                <a:gdLst/>
                <a:ahLst/>
                <a:cxnLst/>
                <a:rect r="r" b="b" t="t" l="l"/>
                <a:pathLst>
                  <a:path h="6504119" w="447245">
                    <a:moveTo>
                      <a:pt x="0" y="6504119"/>
                    </a:moveTo>
                    <a:lnTo>
                      <a:pt x="0" y="34764"/>
                    </a:lnTo>
                    <a:cubicBezTo>
                      <a:pt x="0" y="15564"/>
                      <a:pt x="15564" y="0"/>
                      <a:pt x="34763" y="0"/>
                    </a:cubicBezTo>
                    <a:lnTo>
                      <a:pt x="412481" y="0"/>
                    </a:lnTo>
                    <a:cubicBezTo>
                      <a:pt x="421700" y="0"/>
                      <a:pt x="430543" y="3662"/>
                      <a:pt x="437062" y="10182"/>
                    </a:cubicBezTo>
                    <a:cubicBezTo>
                      <a:pt x="443582" y="16701"/>
                      <a:pt x="447244" y="25544"/>
                      <a:pt x="447244" y="34764"/>
                    </a:cubicBezTo>
                    <a:lnTo>
                      <a:pt x="447244" y="650411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0" id="70"/>
              <p:cNvSpPr/>
              <p:nvPr/>
            </p:nvSpPr>
            <p:spPr>
              <a:xfrm flipH="false" flipV="false">
                <a:off x="10351276" y="1001668"/>
                <a:ext cx="447245" cy="6443072"/>
              </a:xfrm>
              <a:custGeom>
                <a:avLst/>
                <a:gdLst/>
                <a:ahLst/>
                <a:cxnLst/>
                <a:rect r="r" b="b" t="t" l="l"/>
                <a:pathLst>
                  <a:path h="6443072" w="447245">
                    <a:moveTo>
                      <a:pt x="0" y="6443072"/>
                    </a:moveTo>
                    <a:lnTo>
                      <a:pt x="0" y="34763"/>
                    </a:lnTo>
                    <a:cubicBezTo>
                      <a:pt x="0" y="25544"/>
                      <a:pt x="3662" y="16701"/>
                      <a:pt x="10182" y="10182"/>
                    </a:cubicBezTo>
                    <a:cubicBezTo>
                      <a:pt x="16701" y="3662"/>
                      <a:pt x="25544" y="0"/>
                      <a:pt x="34764" y="0"/>
                    </a:cubicBezTo>
                    <a:lnTo>
                      <a:pt x="412481" y="0"/>
                    </a:lnTo>
                    <a:cubicBezTo>
                      <a:pt x="421701" y="0"/>
                      <a:pt x="430543" y="3662"/>
                      <a:pt x="437062" y="10182"/>
                    </a:cubicBezTo>
                    <a:cubicBezTo>
                      <a:pt x="443582" y="16701"/>
                      <a:pt x="447245" y="25544"/>
                      <a:pt x="447245" y="34763"/>
                    </a:cubicBezTo>
                    <a:lnTo>
                      <a:pt x="447245" y="644307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1" id="71"/>
              <p:cNvSpPr/>
              <p:nvPr/>
            </p:nvSpPr>
            <p:spPr>
              <a:xfrm flipH="false" flipV="false">
                <a:off x="10821788" y="891486"/>
                <a:ext cx="447246" cy="6553255"/>
              </a:xfrm>
              <a:custGeom>
                <a:avLst/>
                <a:gdLst/>
                <a:ahLst/>
                <a:cxnLst/>
                <a:rect r="r" b="b" t="t" l="l"/>
                <a:pathLst>
                  <a:path h="6553255" w="447246">
                    <a:moveTo>
                      <a:pt x="0" y="6553254"/>
                    </a:moveTo>
                    <a:lnTo>
                      <a:pt x="0" y="34763"/>
                    </a:lnTo>
                    <a:cubicBezTo>
                      <a:pt x="0" y="25543"/>
                      <a:pt x="3663" y="16701"/>
                      <a:pt x="10183" y="10182"/>
                    </a:cubicBezTo>
                    <a:cubicBezTo>
                      <a:pt x="16702" y="3662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2" y="0"/>
                      <a:pt x="430545" y="3662"/>
                      <a:pt x="437064" y="10182"/>
                    </a:cubicBezTo>
                    <a:cubicBezTo>
                      <a:pt x="443583" y="16701"/>
                      <a:pt x="447246" y="25543"/>
                      <a:pt x="447246" y="34763"/>
                    </a:cubicBezTo>
                    <a:lnTo>
                      <a:pt x="447246" y="655325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2" id="72"/>
              <p:cNvSpPr/>
              <p:nvPr/>
            </p:nvSpPr>
            <p:spPr>
              <a:xfrm flipH="false" flipV="false">
                <a:off x="11292301" y="1098449"/>
                <a:ext cx="447246" cy="6346291"/>
              </a:xfrm>
              <a:custGeom>
                <a:avLst/>
                <a:gdLst/>
                <a:ahLst/>
                <a:cxnLst/>
                <a:rect r="r" b="b" t="t" l="l"/>
                <a:pathLst>
                  <a:path h="6346291" w="447246">
                    <a:moveTo>
                      <a:pt x="0" y="6346291"/>
                    </a:moveTo>
                    <a:lnTo>
                      <a:pt x="0" y="34764"/>
                    </a:lnTo>
                    <a:cubicBezTo>
                      <a:pt x="0" y="25544"/>
                      <a:pt x="3662" y="16702"/>
                      <a:pt x="10182" y="10182"/>
                    </a:cubicBezTo>
                    <a:cubicBezTo>
                      <a:pt x="16701" y="3663"/>
                      <a:pt x="25544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3" y="16702"/>
                      <a:pt x="447245" y="25544"/>
                      <a:pt x="447245" y="34764"/>
                    </a:cubicBezTo>
                    <a:lnTo>
                      <a:pt x="447245" y="634629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3" id="73"/>
              <p:cNvSpPr/>
              <p:nvPr/>
            </p:nvSpPr>
            <p:spPr>
              <a:xfrm flipH="false" flipV="false">
                <a:off x="11762814" y="1089516"/>
                <a:ext cx="447245" cy="6355224"/>
              </a:xfrm>
              <a:custGeom>
                <a:avLst/>
                <a:gdLst/>
                <a:ahLst/>
                <a:cxnLst/>
                <a:rect r="r" b="b" t="t" l="l"/>
                <a:pathLst>
                  <a:path h="6355224" w="447245">
                    <a:moveTo>
                      <a:pt x="0" y="6355224"/>
                    </a:moveTo>
                    <a:lnTo>
                      <a:pt x="0" y="34763"/>
                    </a:lnTo>
                    <a:cubicBezTo>
                      <a:pt x="0" y="15564"/>
                      <a:pt x="15564" y="0"/>
                      <a:pt x="34763" y="0"/>
                    </a:cubicBezTo>
                    <a:lnTo>
                      <a:pt x="412481" y="0"/>
                    </a:lnTo>
                    <a:cubicBezTo>
                      <a:pt x="421700" y="0"/>
                      <a:pt x="430543" y="3662"/>
                      <a:pt x="437062" y="10182"/>
                    </a:cubicBezTo>
                    <a:cubicBezTo>
                      <a:pt x="443582" y="16701"/>
                      <a:pt x="447245" y="25543"/>
                      <a:pt x="447245" y="34763"/>
                    </a:cubicBezTo>
                    <a:lnTo>
                      <a:pt x="447245" y="635522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4" id="74"/>
              <p:cNvSpPr/>
              <p:nvPr/>
            </p:nvSpPr>
            <p:spPr>
              <a:xfrm flipH="false" flipV="false">
                <a:off x="12233326" y="971889"/>
                <a:ext cx="447245" cy="6472851"/>
              </a:xfrm>
              <a:custGeom>
                <a:avLst/>
                <a:gdLst/>
                <a:ahLst/>
                <a:cxnLst/>
                <a:rect r="r" b="b" t="t" l="l"/>
                <a:pathLst>
                  <a:path h="6472851" w="447245">
                    <a:moveTo>
                      <a:pt x="0" y="6472851"/>
                    </a:moveTo>
                    <a:lnTo>
                      <a:pt x="0" y="34763"/>
                    </a:lnTo>
                    <a:cubicBezTo>
                      <a:pt x="0" y="25544"/>
                      <a:pt x="3663" y="16701"/>
                      <a:pt x="10182" y="10182"/>
                    </a:cubicBezTo>
                    <a:cubicBezTo>
                      <a:pt x="16701" y="3662"/>
                      <a:pt x="25544" y="0"/>
                      <a:pt x="34764" y="0"/>
                    </a:cubicBezTo>
                    <a:lnTo>
                      <a:pt x="412481" y="0"/>
                    </a:lnTo>
                    <a:cubicBezTo>
                      <a:pt x="421701" y="0"/>
                      <a:pt x="430544" y="3662"/>
                      <a:pt x="437063" y="10182"/>
                    </a:cubicBezTo>
                    <a:cubicBezTo>
                      <a:pt x="443582" y="16701"/>
                      <a:pt x="447245" y="25544"/>
                      <a:pt x="447245" y="34763"/>
                    </a:cubicBezTo>
                    <a:lnTo>
                      <a:pt x="447245" y="647285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5" id="75"/>
              <p:cNvSpPr/>
              <p:nvPr/>
            </p:nvSpPr>
            <p:spPr>
              <a:xfrm flipH="false" flipV="false">
                <a:off x="12703839" y="1082071"/>
                <a:ext cx="447246" cy="6362669"/>
              </a:xfrm>
              <a:custGeom>
                <a:avLst/>
                <a:gdLst/>
                <a:ahLst/>
                <a:cxnLst/>
                <a:rect r="r" b="b" t="t" l="l"/>
                <a:pathLst>
                  <a:path h="6362669" w="447246">
                    <a:moveTo>
                      <a:pt x="0" y="6362669"/>
                    </a:moveTo>
                    <a:lnTo>
                      <a:pt x="0" y="34764"/>
                    </a:lnTo>
                    <a:cubicBezTo>
                      <a:pt x="0" y="25544"/>
                      <a:pt x="3662" y="16701"/>
                      <a:pt x="10182" y="10182"/>
                    </a:cubicBezTo>
                    <a:cubicBezTo>
                      <a:pt x="16701" y="3663"/>
                      <a:pt x="25544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2" y="16701"/>
                      <a:pt x="447245" y="25544"/>
                      <a:pt x="447245" y="34764"/>
                    </a:cubicBezTo>
                    <a:lnTo>
                      <a:pt x="447245" y="636266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6" id="76"/>
              <p:cNvSpPr/>
              <p:nvPr/>
            </p:nvSpPr>
            <p:spPr>
              <a:xfrm flipH="false" flipV="false">
                <a:off x="13174351" y="1244366"/>
                <a:ext cx="447246" cy="6200374"/>
              </a:xfrm>
              <a:custGeom>
                <a:avLst/>
                <a:gdLst/>
                <a:ahLst/>
                <a:cxnLst/>
                <a:rect r="r" b="b" t="t" l="l"/>
                <a:pathLst>
                  <a:path h="6200374" w="447246">
                    <a:moveTo>
                      <a:pt x="0" y="6200374"/>
                    </a:moveTo>
                    <a:lnTo>
                      <a:pt x="0" y="34764"/>
                    </a:lnTo>
                    <a:cubicBezTo>
                      <a:pt x="0" y="25544"/>
                      <a:pt x="3663" y="16702"/>
                      <a:pt x="10182" y="10182"/>
                    </a:cubicBezTo>
                    <a:cubicBezTo>
                      <a:pt x="16701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2" y="16702"/>
                      <a:pt x="447245" y="25544"/>
                      <a:pt x="447245" y="34764"/>
                    </a:cubicBezTo>
                    <a:lnTo>
                      <a:pt x="447245" y="620037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7" id="77"/>
              <p:cNvSpPr/>
              <p:nvPr/>
            </p:nvSpPr>
            <p:spPr>
              <a:xfrm flipH="false" flipV="false">
                <a:off x="13644863" y="1363482"/>
                <a:ext cx="447246" cy="6081258"/>
              </a:xfrm>
              <a:custGeom>
                <a:avLst/>
                <a:gdLst/>
                <a:ahLst/>
                <a:cxnLst/>
                <a:rect r="r" b="b" t="t" l="l"/>
                <a:pathLst>
                  <a:path h="6081258" w="447246">
                    <a:moveTo>
                      <a:pt x="0" y="6081258"/>
                    </a:moveTo>
                    <a:lnTo>
                      <a:pt x="0" y="34764"/>
                    </a:lnTo>
                    <a:cubicBezTo>
                      <a:pt x="0" y="25544"/>
                      <a:pt x="3664" y="16702"/>
                      <a:pt x="10183" y="10182"/>
                    </a:cubicBezTo>
                    <a:cubicBezTo>
                      <a:pt x="16702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2" y="0"/>
                      <a:pt x="430545" y="3663"/>
                      <a:pt x="437064" y="10182"/>
                    </a:cubicBezTo>
                    <a:cubicBezTo>
                      <a:pt x="443582" y="16702"/>
                      <a:pt x="447246" y="25544"/>
                      <a:pt x="447246" y="34764"/>
                    </a:cubicBezTo>
                    <a:lnTo>
                      <a:pt x="447246" y="608125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8" id="78"/>
              <p:cNvSpPr/>
              <p:nvPr/>
            </p:nvSpPr>
            <p:spPr>
              <a:xfrm flipH="false" flipV="false">
                <a:off x="14115376" y="1289035"/>
                <a:ext cx="447246" cy="6155705"/>
              </a:xfrm>
              <a:custGeom>
                <a:avLst/>
                <a:gdLst/>
                <a:ahLst/>
                <a:cxnLst/>
                <a:rect r="r" b="b" t="t" l="l"/>
                <a:pathLst>
                  <a:path h="6155705" w="447246">
                    <a:moveTo>
                      <a:pt x="0" y="6155705"/>
                    </a:moveTo>
                    <a:lnTo>
                      <a:pt x="0" y="34763"/>
                    </a:lnTo>
                    <a:cubicBezTo>
                      <a:pt x="0" y="25543"/>
                      <a:pt x="3663" y="16701"/>
                      <a:pt x="10182" y="10182"/>
                    </a:cubicBezTo>
                    <a:cubicBezTo>
                      <a:pt x="16701" y="3662"/>
                      <a:pt x="25544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4" y="3662"/>
                      <a:pt x="437063" y="10182"/>
                    </a:cubicBezTo>
                    <a:cubicBezTo>
                      <a:pt x="443582" y="16701"/>
                      <a:pt x="447245" y="25543"/>
                      <a:pt x="447245" y="34763"/>
                    </a:cubicBezTo>
                    <a:lnTo>
                      <a:pt x="447245" y="615570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9" id="79"/>
              <p:cNvSpPr/>
              <p:nvPr/>
            </p:nvSpPr>
            <p:spPr>
              <a:xfrm flipH="false" flipV="false">
                <a:off x="14585888" y="1588313"/>
                <a:ext cx="447246" cy="5856427"/>
              </a:xfrm>
              <a:custGeom>
                <a:avLst/>
                <a:gdLst/>
                <a:ahLst/>
                <a:cxnLst/>
                <a:rect r="r" b="b" t="t" l="l"/>
                <a:pathLst>
                  <a:path h="5856427" w="447246">
                    <a:moveTo>
                      <a:pt x="0" y="5856427"/>
                    </a:moveTo>
                    <a:lnTo>
                      <a:pt x="0" y="34764"/>
                    </a:lnTo>
                    <a:cubicBezTo>
                      <a:pt x="0" y="25544"/>
                      <a:pt x="3663" y="16702"/>
                      <a:pt x="10182" y="10182"/>
                    </a:cubicBezTo>
                    <a:cubicBezTo>
                      <a:pt x="16701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2" y="16702"/>
                      <a:pt x="447246" y="25544"/>
                      <a:pt x="447246" y="34764"/>
                    </a:cubicBezTo>
                    <a:lnTo>
                      <a:pt x="447246" y="585642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0" id="80"/>
              <p:cNvSpPr/>
              <p:nvPr/>
            </p:nvSpPr>
            <p:spPr>
              <a:xfrm flipH="false" flipV="false">
                <a:off x="15056402" y="1558534"/>
                <a:ext cx="447244" cy="5886206"/>
              </a:xfrm>
              <a:custGeom>
                <a:avLst/>
                <a:gdLst/>
                <a:ahLst/>
                <a:cxnLst/>
                <a:rect r="r" b="b" t="t" l="l"/>
                <a:pathLst>
                  <a:path h="5886206" w="447244">
                    <a:moveTo>
                      <a:pt x="0" y="5886206"/>
                    </a:moveTo>
                    <a:lnTo>
                      <a:pt x="0" y="34764"/>
                    </a:lnTo>
                    <a:cubicBezTo>
                      <a:pt x="0" y="15565"/>
                      <a:pt x="15563" y="1"/>
                      <a:pt x="34762" y="0"/>
                    </a:cubicBezTo>
                    <a:lnTo>
                      <a:pt x="412480" y="0"/>
                    </a:lnTo>
                    <a:cubicBezTo>
                      <a:pt x="421700" y="0"/>
                      <a:pt x="430543" y="3663"/>
                      <a:pt x="437062" y="10182"/>
                    </a:cubicBezTo>
                    <a:cubicBezTo>
                      <a:pt x="443581" y="16702"/>
                      <a:pt x="447244" y="25544"/>
                      <a:pt x="447244" y="34764"/>
                    </a:cubicBezTo>
                    <a:lnTo>
                      <a:pt x="447244" y="588620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1" id="81"/>
              <p:cNvSpPr/>
              <p:nvPr/>
            </p:nvSpPr>
            <p:spPr>
              <a:xfrm flipH="false" flipV="false">
                <a:off x="15526914" y="1737208"/>
                <a:ext cx="447244" cy="5707532"/>
              </a:xfrm>
              <a:custGeom>
                <a:avLst/>
                <a:gdLst/>
                <a:ahLst/>
                <a:cxnLst/>
                <a:rect r="r" b="b" t="t" l="l"/>
                <a:pathLst>
                  <a:path h="5707532" w="447244">
                    <a:moveTo>
                      <a:pt x="0" y="5707532"/>
                    </a:moveTo>
                    <a:lnTo>
                      <a:pt x="0" y="34764"/>
                    </a:lnTo>
                    <a:cubicBezTo>
                      <a:pt x="0" y="25544"/>
                      <a:pt x="3664" y="16701"/>
                      <a:pt x="10183" y="10182"/>
                    </a:cubicBezTo>
                    <a:cubicBezTo>
                      <a:pt x="16702" y="3663"/>
                      <a:pt x="25544" y="0"/>
                      <a:pt x="34764" y="0"/>
                    </a:cubicBezTo>
                    <a:lnTo>
                      <a:pt x="412481" y="0"/>
                    </a:lnTo>
                    <a:cubicBezTo>
                      <a:pt x="421700" y="0"/>
                      <a:pt x="430543" y="3663"/>
                      <a:pt x="437062" y="10182"/>
                    </a:cubicBezTo>
                    <a:cubicBezTo>
                      <a:pt x="443581" y="16701"/>
                      <a:pt x="447244" y="25544"/>
                      <a:pt x="447244" y="34764"/>
                    </a:cubicBezTo>
                    <a:lnTo>
                      <a:pt x="447244" y="570753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2" id="82"/>
              <p:cNvSpPr/>
              <p:nvPr/>
            </p:nvSpPr>
            <p:spPr>
              <a:xfrm flipH="false" flipV="false">
                <a:off x="15997427" y="1691051"/>
                <a:ext cx="447246" cy="5753689"/>
              </a:xfrm>
              <a:custGeom>
                <a:avLst/>
                <a:gdLst/>
                <a:ahLst/>
                <a:cxnLst/>
                <a:rect r="r" b="b" t="t" l="l"/>
                <a:pathLst>
                  <a:path h="5753689" w="447246">
                    <a:moveTo>
                      <a:pt x="0" y="5753689"/>
                    </a:moveTo>
                    <a:lnTo>
                      <a:pt x="0" y="34763"/>
                    </a:lnTo>
                    <a:cubicBezTo>
                      <a:pt x="0" y="25543"/>
                      <a:pt x="3661" y="16701"/>
                      <a:pt x="10182" y="10182"/>
                    </a:cubicBezTo>
                    <a:cubicBezTo>
                      <a:pt x="16701" y="3662"/>
                      <a:pt x="25544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4" y="3662"/>
                      <a:pt x="437063" y="10182"/>
                    </a:cubicBezTo>
                    <a:cubicBezTo>
                      <a:pt x="443583" y="16701"/>
                      <a:pt x="447245" y="25543"/>
                      <a:pt x="447245" y="34763"/>
                    </a:cubicBezTo>
                    <a:lnTo>
                      <a:pt x="447245" y="575368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3" id="83"/>
              <p:cNvSpPr/>
              <p:nvPr/>
            </p:nvSpPr>
            <p:spPr>
              <a:xfrm flipH="false" flipV="false">
                <a:off x="16467939" y="1787832"/>
                <a:ext cx="447246" cy="5656908"/>
              </a:xfrm>
              <a:custGeom>
                <a:avLst/>
                <a:gdLst/>
                <a:ahLst/>
                <a:cxnLst/>
                <a:rect r="r" b="b" t="t" l="l"/>
                <a:pathLst>
                  <a:path h="5656908" w="447246">
                    <a:moveTo>
                      <a:pt x="0" y="5656908"/>
                    </a:moveTo>
                    <a:lnTo>
                      <a:pt x="0" y="34764"/>
                    </a:lnTo>
                    <a:cubicBezTo>
                      <a:pt x="0" y="25544"/>
                      <a:pt x="3663" y="16702"/>
                      <a:pt x="10182" y="10182"/>
                    </a:cubicBezTo>
                    <a:cubicBezTo>
                      <a:pt x="16701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2" y="16702"/>
                      <a:pt x="447246" y="25544"/>
                      <a:pt x="447246" y="34764"/>
                    </a:cubicBezTo>
                    <a:lnTo>
                      <a:pt x="447246" y="565690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4" id="84"/>
              <p:cNvSpPr/>
              <p:nvPr/>
            </p:nvSpPr>
            <p:spPr>
              <a:xfrm flipH="false" flipV="false">
                <a:off x="16938451" y="1753587"/>
                <a:ext cx="447246" cy="5691154"/>
              </a:xfrm>
              <a:custGeom>
                <a:avLst/>
                <a:gdLst/>
                <a:ahLst/>
                <a:cxnLst/>
                <a:rect r="r" b="b" t="t" l="l"/>
                <a:pathLst>
                  <a:path h="5691154" w="447246">
                    <a:moveTo>
                      <a:pt x="0" y="5691153"/>
                    </a:moveTo>
                    <a:lnTo>
                      <a:pt x="0" y="34763"/>
                    </a:lnTo>
                    <a:cubicBezTo>
                      <a:pt x="0" y="25543"/>
                      <a:pt x="3664" y="16701"/>
                      <a:pt x="10183" y="10182"/>
                    </a:cubicBezTo>
                    <a:cubicBezTo>
                      <a:pt x="16702" y="3662"/>
                      <a:pt x="25545" y="0"/>
                      <a:pt x="34764" y="0"/>
                    </a:cubicBezTo>
                    <a:lnTo>
                      <a:pt x="412482" y="0"/>
                    </a:lnTo>
                    <a:cubicBezTo>
                      <a:pt x="421702" y="0"/>
                      <a:pt x="430545" y="3662"/>
                      <a:pt x="437064" y="10182"/>
                    </a:cubicBezTo>
                    <a:cubicBezTo>
                      <a:pt x="443583" y="16701"/>
                      <a:pt x="447246" y="25543"/>
                      <a:pt x="447246" y="34763"/>
                    </a:cubicBezTo>
                    <a:lnTo>
                      <a:pt x="447246" y="569115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5" id="85"/>
              <p:cNvSpPr/>
              <p:nvPr/>
            </p:nvSpPr>
            <p:spPr>
              <a:xfrm flipH="false" flipV="false">
                <a:off x="17408964" y="1798255"/>
                <a:ext cx="447246" cy="5646485"/>
              </a:xfrm>
              <a:custGeom>
                <a:avLst/>
                <a:gdLst/>
                <a:ahLst/>
                <a:cxnLst/>
                <a:rect r="r" b="b" t="t" l="l"/>
                <a:pathLst>
                  <a:path h="5646485" w="447246">
                    <a:moveTo>
                      <a:pt x="0" y="5646485"/>
                    </a:moveTo>
                    <a:lnTo>
                      <a:pt x="0" y="34764"/>
                    </a:lnTo>
                    <a:cubicBezTo>
                      <a:pt x="0" y="25544"/>
                      <a:pt x="3663" y="16701"/>
                      <a:pt x="10182" y="10182"/>
                    </a:cubicBezTo>
                    <a:cubicBezTo>
                      <a:pt x="16701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2" y="16701"/>
                      <a:pt x="447245" y="25544"/>
                      <a:pt x="447245" y="34764"/>
                    </a:cubicBezTo>
                    <a:lnTo>
                      <a:pt x="447245" y="564648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6" id="86"/>
              <p:cNvSpPr/>
              <p:nvPr/>
            </p:nvSpPr>
            <p:spPr>
              <a:xfrm flipH="false" flipV="false">
                <a:off x="17879476" y="1868236"/>
                <a:ext cx="447246" cy="5576505"/>
              </a:xfrm>
              <a:custGeom>
                <a:avLst/>
                <a:gdLst/>
                <a:ahLst/>
                <a:cxnLst/>
                <a:rect r="r" b="b" t="t" l="l"/>
                <a:pathLst>
                  <a:path h="5576505" w="447246">
                    <a:moveTo>
                      <a:pt x="0" y="5576504"/>
                    </a:moveTo>
                    <a:lnTo>
                      <a:pt x="0" y="34763"/>
                    </a:lnTo>
                    <a:cubicBezTo>
                      <a:pt x="0" y="25543"/>
                      <a:pt x="3663" y="16701"/>
                      <a:pt x="10182" y="10182"/>
                    </a:cubicBezTo>
                    <a:cubicBezTo>
                      <a:pt x="16701" y="3662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1" y="0"/>
                      <a:pt x="430544" y="3662"/>
                      <a:pt x="437063" y="10182"/>
                    </a:cubicBezTo>
                    <a:cubicBezTo>
                      <a:pt x="443582" y="16701"/>
                      <a:pt x="447246" y="25543"/>
                      <a:pt x="447246" y="34763"/>
                    </a:cubicBezTo>
                    <a:lnTo>
                      <a:pt x="447246" y="557650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7" id="87"/>
              <p:cNvSpPr/>
              <p:nvPr/>
            </p:nvSpPr>
            <p:spPr>
              <a:xfrm flipH="false" flipV="false">
                <a:off x="18349988" y="2008197"/>
                <a:ext cx="447246" cy="5436544"/>
              </a:xfrm>
              <a:custGeom>
                <a:avLst/>
                <a:gdLst/>
                <a:ahLst/>
                <a:cxnLst/>
                <a:rect r="r" b="b" t="t" l="l"/>
                <a:pathLst>
                  <a:path h="5436544" w="447246">
                    <a:moveTo>
                      <a:pt x="0" y="5436543"/>
                    </a:moveTo>
                    <a:lnTo>
                      <a:pt x="0" y="34763"/>
                    </a:lnTo>
                    <a:cubicBezTo>
                      <a:pt x="0" y="25543"/>
                      <a:pt x="3664" y="16701"/>
                      <a:pt x="10183" y="10182"/>
                    </a:cubicBezTo>
                    <a:cubicBezTo>
                      <a:pt x="16702" y="3662"/>
                      <a:pt x="25545" y="0"/>
                      <a:pt x="34764" y="0"/>
                    </a:cubicBezTo>
                    <a:lnTo>
                      <a:pt x="412482" y="0"/>
                    </a:lnTo>
                    <a:cubicBezTo>
                      <a:pt x="421702" y="0"/>
                      <a:pt x="430545" y="3662"/>
                      <a:pt x="437064" y="10182"/>
                    </a:cubicBezTo>
                    <a:cubicBezTo>
                      <a:pt x="443583" y="16701"/>
                      <a:pt x="447246" y="25543"/>
                      <a:pt x="447246" y="34763"/>
                    </a:cubicBezTo>
                    <a:lnTo>
                      <a:pt x="447246" y="543654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8" id="88"/>
              <p:cNvSpPr/>
              <p:nvPr/>
            </p:nvSpPr>
            <p:spPr>
              <a:xfrm flipH="false" flipV="false">
                <a:off x="18820501" y="2375967"/>
                <a:ext cx="447246" cy="5068773"/>
              </a:xfrm>
              <a:custGeom>
                <a:avLst/>
                <a:gdLst/>
                <a:ahLst/>
                <a:cxnLst/>
                <a:rect r="r" b="b" t="t" l="l"/>
                <a:pathLst>
                  <a:path h="5068773" w="447246">
                    <a:moveTo>
                      <a:pt x="0" y="5068773"/>
                    </a:moveTo>
                    <a:lnTo>
                      <a:pt x="0" y="34763"/>
                    </a:lnTo>
                    <a:cubicBezTo>
                      <a:pt x="0" y="25543"/>
                      <a:pt x="3663" y="16701"/>
                      <a:pt x="10182" y="10182"/>
                    </a:cubicBezTo>
                    <a:cubicBezTo>
                      <a:pt x="16701" y="3662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1" y="0"/>
                      <a:pt x="430544" y="3662"/>
                      <a:pt x="437063" y="10182"/>
                    </a:cubicBezTo>
                    <a:cubicBezTo>
                      <a:pt x="443582" y="16701"/>
                      <a:pt x="447245" y="25543"/>
                      <a:pt x="447245" y="34763"/>
                    </a:cubicBezTo>
                    <a:lnTo>
                      <a:pt x="447245" y="506877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9" id="89"/>
              <p:cNvSpPr/>
              <p:nvPr/>
            </p:nvSpPr>
            <p:spPr>
              <a:xfrm flipH="false" flipV="false">
                <a:off x="19291015" y="2734803"/>
                <a:ext cx="447244" cy="4709937"/>
              </a:xfrm>
              <a:custGeom>
                <a:avLst/>
                <a:gdLst/>
                <a:ahLst/>
                <a:cxnLst/>
                <a:rect r="r" b="b" t="t" l="l"/>
                <a:pathLst>
                  <a:path h="4709937" w="447244">
                    <a:moveTo>
                      <a:pt x="0" y="4709937"/>
                    </a:moveTo>
                    <a:lnTo>
                      <a:pt x="0" y="34764"/>
                    </a:lnTo>
                    <a:cubicBezTo>
                      <a:pt x="0" y="15565"/>
                      <a:pt x="15563" y="1"/>
                      <a:pt x="34762" y="0"/>
                    </a:cubicBezTo>
                    <a:lnTo>
                      <a:pt x="412480" y="0"/>
                    </a:lnTo>
                    <a:cubicBezTo>
                      <a:pt x="421700" y="0"/>
                      <a:pt x="430542" y="3663"/>
                      <a:pt x="437061" y="10182"/>
                    </a:cubicBezTo>
                    <a:cubicBezTo>
                      <a:pt x="443580" y="16702"/>
                      <a:pt x="447244" y="25544"/>
                      <a:pt x="447244" y="34764"/>
                    </a:cubicBezTo>
                    <a:lnTo>
                      <a:pt x="447244" y="470993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0" id="90"/>
              <p:cNvSpPr/>
              <p:nvPr/>
            </p:nvSpPr>
            <p:spPr>
              <a:xfrm flipH="false" flipV="false">
                <a:off x="19761527" y="3248490"/>
                <a:ext cx="447244" cy="4196250"/>
              </a:xfrm>
              <a:custGeom>
                <a:avLst/>
                <a:gdLst/>
                <a:ahLst/>
                <a:cxnLst/>
                <a:rect r="r" b="b" t="t" l="l"/>
                <a:pathLst>
                  <a:path h="4196250" w="447244">
                    <a:moveTo>
                      <a:pt x="0" y="4196250"/>
                    </a:moveTo>
                    <a:lnTo>
                      <a:pt x="0" y="34764"/>
                    </a:lnTo>
                    <a:cubicBezTo>
                      <a:pt x="0" y="25544"/>
                      <a:pt x="3663" y="16702"/>
                      <a:pt x="10182" y="10182"/>
                    </a:cubicBezTo>
                    <a:cubicBezTo>
                      <a:pt x="16701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31681" y="1"/>
                      <a:pt x="447244" y="15565"/>
                      <a:pt x="447244" y="34764"/>
                    </a:cubicBezTo>
                    <a:lnTo>
                      <a:pt x="447244" y="419625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1" id="91"/>
              <p:cNvSpPr/>
              <p:nvPr/>
            </p:nvSpPr>
            <p:spPr>
              <a:xfrm flipH="false" flipV="false">
                <a:off x="20232039" y="3672841"/>
                <a:ext cx="447244" cy="3771900"/>
              </a:xfrm>
              <a:custGeom>
                <a:avLst/>
                <a:gdLst/>
                <a:ahLst/>
                <a:cxnLst/>
                <a:rect r="r" b="b" t="t" l="l"/>
                <a:pathLst>
                  <a:path h="3771900" w="447244">
                    <a:moveTo>
                      <a:pt x="0" y="3771899"/>
                    </a:moveTo>
                    <a:lnTo>
                      <a:pt x="0" y="34763"/>
                    </a:lnTo>
                    <a:cubicBezTo>
                      <a:pt x="0" y="25543"/>
                      <a:pt x="3662" y="16701"/>
                      <a:pt x="10183" y="10181"/>
                    </a:cubicBezTo>
                    <a:cubicBezTo>
                      <a:pt x="16702" y="3662"/>
                      <a:pt x="25545" y="0"/>
                      <a:pt x="34764" y="0"/>
                    </a:cubicBezTo>
                    <a:lnTo>
                      <a:pt x="412482" y="0"/>
                    </a:lnTo>
                    <a:cubicBezTo>
                      <a:pt x="431681" y="0"/>
                      <a:pt x="447244" y="15564"/>
                      <a:pt x="447244" y="34763"/>
                    </a:cubicBezTo>
                    <a:lnTo>
                      <a:pt x="447244" y="377189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2" id="92"/>
              <p:cNvSpPr/>
              <p:nvPr/>
            </p:nvSpPr>
            <p:spPr>
              <a:xfrm flipH="false" flipV="false">
                <a:off x="20702552" y="4162704"/>
                <a:ext cx="447246" cy="3282036"/>
              </a:xfrm>
              <a:custGeom>
                <a:avLst/>
                <a:gdLst/>
                <a:ahLst/>
                <a:cxnLst/>
                <a:rect r="r" b="b" t="t" l="l"/>
                <a:pathLst>
                  <a:path h="3282036" w="447246">
                    <a:moveTo>
                      <a:pt x="0" y="3282036"/>
                    </a:moveTo>
                    <a:lnTo>
                      <a:pt x="0" y="34764"/>
                    </a:lnTo>
                    <a:cubicBezTo>
                      <a:pt x="0" y="25544"/>
                      <a:pt x="3662" y="16702"/>
                      <a:pt x="10182" y="10182"/>
                    </a:cubicBezTo>
                    <a:cubicBezTo>
                      <a:pt x="16701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4" y="16702"/>
                      <a:pt x="447245" y="25544"/>
                      <a:pt x="447245" y="34764"/>
                    </a:cubicBezTo>
                    <a:lnTo>
                      <a:pt x="447245" y="328203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3" id="93"/>
              <p:cNvSpPr/>
              <p:nvPr/>
            </p:nvSpPr>
            <p:spPr>
              <a:xfrm flipH="false" flipV="false">
                <a:off x="21173064" y="4662991"/>
                <a:ext cx="447246" cy="2781749"/>
              </a:xfrm>
              <a:custGeom>
                <a:avLst/>
                <a:gdLst/>
                <a:ahLst/>
                <a:cxnLst/>
                <a:rect r="r" b="b" t="t" l="l"/>
                <a:pathLst>
                  <a:path h="2781749" w="447246">
                    <a:moveTo>
                      <a:pt x="0" y="2781749"/>
                    </a:moveTo>
                    <a:lnTo>
                      <a:pt x="0" y="34764"/>
                    </a:lnTo>
                    <a:cubicBezTo>
                      <a:pt x="0" y="25544"/>
                      <a:pt x="3662" y="16702"/>
                      <a:pt x="10183" y="10182"/>
                    </a:cubicBezTo>
                    <a:cubicBezTo>
                      <a:pt x="16702" y="3663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2" y="0"/>
                      <a:pt x="430544" y="3663"/>
                      <a:pt x="437063" y="10182"/>
                    </a:cubicBezTo>
                    <a:cubicBezTo>
                      <a:pt x="443584" y="16702"/>
                      <a:pt x="447246" y="25544"/>
                      <a:pt x="447246" y="34764"/>
                    </a:cubicBezTo>
                    <a:lnTo>
                      <a:pt x="447246" y="278174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4" id="94"/>
              <p:cNvSpPr/>
              <p:nvPr/>
            </p:nvSpPr>
            <p:spPr>
              <a:xfrm flipH="false" flipV="false">
                <a:off x="21643577" y="5429799"/>
                <a:ext cx="447246" cy="2014941"/>
              </a:xfrm>
              <a:custGeom>
                <a:avLst/>
                <a:gdLst/>
                <a:ahLst/>
                <a:cxnLst/>
                <a:rect r="r" b="b" t="t" l="l"/>
                <a:pathLst>
                  <a:path h="2014941" w="447246">
                    <a:moveTo>
                      <a:pt x="0" y="2014941"/>
                    </a:moveTo>
                    <a:lnTo>
                      <a:pt x="0" y="34764"/>
                    </a:lnTo>
                    <a:cubicBezTo>
                      <a:pt x="0" y="25544"/>
                      <a:pt x="3661" y="16702"/>
                      <a:pt x="10182" y="10182"/>
                    </a:cubicBezTo>
                    <a:cubicBezTo>
                      <a:pt x="16701" y="3663"/>
                      <a:pt x="25544" y="0"/>
                      <a:pt x="34763" y="0"/>
                    </a:cubicBezTo>
                    <a:lnTo>
                      <a:pt x="412481" y="0"/>
                    </a:lnTo>
                    <a:cubicBezTo>
                      <a:pt x="421701" y="0"/>
                      <a:pt x="430544" y="3663"/>
                      <a:pt x="437063" y="10182"/>
                    </a:cubicBezTo>
                    <a:cubicBezTo>
                      <a:pt x="443583" y="16702"/>
                      <a:pt x="447245" y="25544"/>
                      <a:pt x="447245" y="34764"/>
                    </a:cubicBezTo>
                    <a:lnTo>
                      <a:pt x="447245" y="201494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5" id="95"/>
              <p:cNvSpPr/>
              <p:nvPr/>
            </p:nvSpPr>
            <p:spPr>
              <a:xfrm flipH="false" flipV="false">
                <a:off x="22114089" y="5898818"/>
                <a:ext cx="447246" cy="1545922"/>
              </a:xfrm>
              <a:custGeom>
                <a:avLst/>
                <a:gdLst/>
                <a:ahLst/>
                <a:cxnLst/>
                <a:rect r="r" b="b" t="t" l="l"/>
                <a:pathLst>
                  <a:path h="1545922" w="447246">
                    <a:moveTo>
                      <a:pt x="0" y="1545922"/>
                    </a:moveTo>
                    <a:lnTo>
                      <a:pt x="0" y="34763"/>
                    </a:lnTo>
                    <a:cubicBezTo>
                      <a:pt x="0" y="15564"/>
                      <a:pt x="15565" y="0"/>
                      <a:pt x="34764" y="0"/>
                    </a:cubicBezTo>
                    <a:lnTo>
                      <a:pt x="412482" y="0"/>
                    </a:lnTo>
                    <a:cubicBezTo>
                      <a:pt x="431681" y="0"/>
                      <a:pt x="447246" y="15564"/>
                      <a:pt x="447246" y="34763"/>
                    </a:cubicBezTo>
                    <a:lnTo>
                      <a:pt x="447246" y="154592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6" id="96"/>
              <p:cNvSpPr/>
              <p:nvPr/>
            </p:nvSpPr>
            <p:spPr>
              <a:xfrm flipH="false" flipV="false">
                <a:off x="22584601" y="6650737"/>
                <a:ext cx="447246" cy="794003"/>
              </a:xfrm>
              <a:custGeom>
                <a:avLst/>
                <a:gdLst/>
                <a:ahLst/>
                <a:cxnLst/>
                <a:rect r="r" b="b" t="t" l="l"/>
                <a:pathLst>
                  <a:path h="794003" w="447246">
                    <a:moveTo>
                      <a:pt x="0" y="794003"/>
                    </a:moveTo>
                    <a:lnTo>
                      <a:pt x="0" y="34763"/>
                    </a:lnTo>
                    <a:cubicBezTo>
                      <a:pt x="0" y="25544"/>
                      <a:pt x="3662" y="16701"/>
                      <a:pt x="10183" y="10182"/>
                    </a:cubicBezTo>
                    <a:cubicBezTo>
                      <a:pt x="16702" y="3662"/>
                      <a:pt x="25544" y="0"/>
                      <a:pt x="34764" y="0"/>
                    </a:cubicBezTo>
                    <a:lnTo>
                      <a:pt x="412482" y="0"/>
                    </a:lnTo>
                    <a:cubicBezTo>
                      <a:pt x="421702" y="0"/>
                      <a:pt x="430545" y="3662"/>
                      <a:pt x="437064" y="10182"/>
                    </a:cubicBezTo>
                    <a:cubicBezTo>
                      <a:pt x="443584" y="16701"/>
                      <a:pt x="447246" y="25544"/>
                      <a:pt x="447246" y="34763"/>
                    </a:cubicBezTo>
                    <a:lnTo>
                      <a:pt x="447246" y="79400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08716" y="-252065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782538"/>
            <a:ext cx="18288000" cy="750446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73691" y="258763"/>
            <a:ext cx="1174061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Workflow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976" y="258763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34597" y="-142875"/>
            <a:ext cx="14953403" cy="272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9"/>
              </a:lnSpc>
            </a:pPr>
            <a:r>
              <a:rPr lang="en-US" sz="7828">
                <a:solidFill>
                  <a:srgbClr val="004AAD"/>
                </a:solidFill>
                <a:latin typeface="Nunito Sans Black"/>
              </a:rPr>
              <a:t>Facial landmark detection and alignment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44972" y="2967589"/>
            <a:ext cx="3117860" cy="368981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759118" y="2985432"/>
            <a:ext cx="3117860" cy="365413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677328" y="2995560"/>
            <a:ext cx="2765700" cy="3671975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>
            <a:off x="4962832" y="4812498"/>
            <a:ext cx="279628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10876978" y="4812498"/>
            <a:ext cx="280035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4962832" y="4203533"/>
            <a:ext cx="27657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Roboto"/>
              </a:rPr>
              <a:t>Landmarks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93418" y="4774397"/>
            <a:ext cx="27657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Roboto"/>
              </a:rPr>
              <a:t>detection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911758" y="4203533"/>
            <a:ext cx="27657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Roboto"/>
              </a:rPr>
              <a:t>Alignment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1658" y="7369023"/>
            <a:ext cx="15061371" cy="188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1345" indent="-390672" lvl="1">
              <a:lnSpc>
                <a:spcPts val="5066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Nunito Sans Regular"/>
              </a:rPr>
              <a:t>Using DLib 68-point facial landmark detector</a:t>
            </a:r>
          </a:p>
          <a:p>
            <a:pPr algn="just" marL="781345" indent="-390672" lvl="1">
              <a:lnSpc>
                <a:spcPts val="5066"/>
              </a:lnSpc>
              <a:buFont typeface="Arial"/>
              <a:buChar char="•"/>
            </a:pPr>
            <a:r>
              <a:rPr lang="en-US" sz="3619">
                <a:solidFill>
                  <a:srgbClr val="000000"/>
                </a:solidFill>
                <a:latin typeface="Nunito Sans Regular"/>
              </a:rPr>
              <a:t>Using 68 coordinate points to mark important facial landmarks such as </a:t>
            </a:r>
            <a:r>
              <a:rPr lang="en-US" sz="3619">
                <a:solidFill>
                  <a:srgbClr val="000000"/>
                </a:solidFill>
                <a:latin typeface="Nunito Sans Regular Bold"/>
              </a:rPr>
              <a:t>eyebrows, eyes, nose, mouth and chin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168216" y="1455650"/>
            <a:ext cx="12788157" cy="88313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002969" y="304065"/>
            <a:ext cx="14953403" cy="133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9"/>
              </a:lnSpc>
            </a:pPr>
            <a:r>
              <a:rPr lang="en-US" sz="7828">
                <a:solidFill>
                  <a:srgbClr val="004AAD"/>
                </a:solidFill>
                <a:latin typeface="Nunito Sans Black"/>
              </a:rPr>
              <a:t>Data Augmentation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1934" y="7644778"/>
            <a:ext cx="11999209" cy="203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5994" indent="-312997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Nunito Sans Regular"/>
              </a:rPr>
              <a:t>A technique of artificially increasing the training set by creating modified copies of a dataset using existing data. </a:t>
            </a:r>
          </a:p>
          <a:p>
            <a:pPr algn="just" marL="625994" indent="-312997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Nunito Sans Regular"/>
              </a:rPr>
              <a:t>It includes making minor changes to the dataset or using deep learning to generate new data points.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02969" y="304065"/>
            <a:ext cx="14953403" cy="13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9"/>
              </a:lnSpc>
            </a:pPr>
            <a:r>
              <a:rPr lang="en-US" sz="7828">
                <a:solidFill>
                  <a:srgbClr val="004AAD"/>
                </a:solidFill>
                <a:latin typeface="Nunito Sans Black"/>
              </a:rPr>
              <a:t>Data Augmentation techniques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62694" y="2172245"/>
            <a:ext cx="15445059" cy="344316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98436" y="5671661"/>
            <a:ext cx="6304905" cy="333967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96289" y="2895290"/>
            <a:ext cx="1455093" cy="155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04AAD"/>
                </a:solidFill>
                <a:latin typeface="Nunito Sans Black"/>
              </a:rPr>
              <a:t>Color </a:t>
            </a:r>
          </a:p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04AAD"/>
                </a:solidFill>
                <a:latin typeface="Nunito Sans Black"/>
              </a:rPr>
              <a:t>Jitter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62111" y="9401863"/>
            <a:ext cx="2577554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04AAD"/>
                </a:solidFill>
                <a:latin typeface="Nunito Sans Black"/>
              </a:rPr>
              <a:t>Gray Scale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4556" y="5615411"/>
            <a:ext cx="6311817" cy="345217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999941" y="9401863"/>
            <a:ext cx="3601045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04AAD"/>
                </a:solidFill>
                <a:latin typeface="Nunito Sans Black"/>
              </a:rPr>
              <a:t>Horizontal Flip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4808416" cy="4808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002969" y="304065"/>
            <a:ext cx="14953403" cy="1332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59"/>
              </a:lnSpc>
            </a:pPr>
            <a:r>
              <a:rPr lang="en-US" sz="7828">
                <a:solidFill>
                  <a:srgbClr val="004AAD"/>
                </a:solidFill>
                <a:latin typeface="Nunito Sans Black"/>
              </a:rPr>
              <a:t>Data Augmentation techniques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169" y="7699375"/>
            <a:ext cx="2170212" cy="155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04AAD"/>
                </a:solidFill>
                <a:latin typeface="Nunito Sans Black"/>
              </a:rPr>
              <a:t>Random </a:t>
            </a:r>
          </a:p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04AAD"/>
                </a:solidFill>
                <a:latin typeface="Nunito Sans Black"/>
              </a:rPr>
              <a:t>Affine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68851" y="1739693"/>
            <a:ext cx="3350121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04AAD"/>
                </a:solidFill>
                <a:latin typeface="Nunito Sans Black"/>
              </a:rPr>
              <a:t>Gaussian Blur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37582" y="1739693"/>
            <a:ext cx="5370314" cy="7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>
                <a:solidFill>
                  <a:srgbClr val="004AAD"/>
                </a:solidFill>
                <a:latin typeface="Nunito Sans Black"/>
              </a:rPr>
              <a:t>Random Resized Crop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94016" y="2734706"/>
            <a:ext cx="6899790" cy="357231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089105" y="2734706"/>
            <a:ext cx="6867268" cy="357231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51381" y="6679724"/>
            <a:ext cx="15604991" cy="32655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4810" t="2624" r="0" b="0"/>
          <a:stretch>
            <a:fillRect/>
          </a:stretch>
        </p:blipFill>
        <p:spPr>
          <a:xfrm flipH="false" flipV="false" rot="0">
            <a:off x="5190848" y="4108580"/>
            <a:ext cx="10961410" cy="642334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88719" y="-133350"/>
            <a:ext cx="14999281" cy="3704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44"/>
              </a:lnSpc>
            </a:pPr>
            <a:r>
              <a:rPr lang="en-US" sz="6817">
                <a:solidFill>
                  <a:srgbClr val="004AAD"/>
                </a:solidFill>
                <a:latin typeface="Nunito Sans Black"/>
              </a:rPr>
              <a:t>Face age editing using</a:t>
            </a:r>
            <a:r>
              <a:rPr lang="en-US" sz="6817">
                <a:solidFill>
                  <a:srgbClr val="004AAD"/>
                </a:solidFill>
                <a:latin typeface="Nunito Sans Black"/>
              </a:rPr>
              <a:t> </a:t>
            </a:r>
          </a:p>
          <a:p>
            <a:pPr>
              <a:lnSpc>
                <a:spcPts val="9544"/>
              </a:lnSpc>
            </a:pPr>
            <a:r>
              <a:rPr lang="en-US" sz="6817">
                <a:solidFill>
                  <a:srgbClr val="004AAD"/>
                </a:solidFill>
                <a:latin typeface="Nunito Sans Black"/>
              </a:rPr>
              <a:t>Generative Adversarial Network</a:t>
            </a:r>
          </a:p>
          <a:p>
            <a:pPr>
              <a:lnSpc>
                <a:spcPts val="1052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17219" y="2480292"/>
            <a:ext cx="14542081" cy="212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2172" indent="-326086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Nunito Sans Regular"/>
              </a:rPr>
              <a:t>Two networks: a generator and discriminator. </a:t>
            </a:r>
          </a:p>
          <a:p>
            <a:pPr algn="just" marL="652172" indent="-326086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Nunito Sans Regular"/>
              </a:rPr>
              <a:t>The discriminator is trained to distinguish between real and fake signals or data. </a:t>
            </a:r>
          </a:p>
          <a:p>
            <a:pPr algn="just" marL="652172" indent="-326086" lvl="1">
              <a:lnSpc>
                <a:spcPts val="4228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Nunito Sans Regular"/>
              </a:rPr>
              <a:t>The generator learns to generate fake signals or data that can eventually fool the discriminator.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4069" y="218340"/>
            <a:ext cx="16230600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6000">
                <a:solidFill>
                  <a:srgbClr val="004AAD"/>
                </a:solidFill>
                <a:latin typeface="Nunito Sans Black"/>
              </a:rPr>
              <a:t>Custom Structure Preservation in Face Aging </a:t>
            </a:r>
            <a:r>
              <a:rPr lang="en-US" sz="6000">
                <a:solidFill>
                  <a:srgbClr val="004AAD"/>
                </a:solidFill>
                <a:latin typeface="Nunito Sans Black"/>
              </a:rPr>
              <a:t>(CUSP)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2262" y="2932065"/>
            <a:ext cx="6243614" cy="99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79"/>
              </a:lnSpc>
            </a:pPr>
            <a:r>
              <a:rPr lang="en-US" sz="5237">
                <a:solidFill>
                  <a:srgbClr val="124A87"/>
                </a:solidFill>
                <a:latin typeface="Nunito Sans Bold Bold"/>
              </a:rPr>
              <a:t>Model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345168"/>
            <a:ext cx="4719290" cy="491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1738" indent="-380869" lvl="1">
              <a:lnSpc>
                <a:spcPts val="5645"/>
              </a:lnSpc>
              <a:buFont typeface="Arial"/>
              <a:buChar char="•"/>
            </a:pPr>
            <a:r>
              <a:rPr lang="en-US" sz="3528">
                <a:solidFill>
                  <a:srgbClr val="231F20"/>
                </a:solidFill>
                <a:latin typeface="Nunito Sans Regular"/>
              </a:rPr>
              <a:t>Style Encoder Network Es</a:t>
            </a:r>
          </a:p>
          <a:p>
            <a:pPr marL="761738" indent="-380869" lvl="1">
              <a:lnSpc>
                <a:spcPts val="5645"/>
              </a:lnSpc>
              <a:buFont typeface="Arial"/>
              <a:buChar char="•"/>
            </a:pPr>
            <a:r>
              <a:rPr lang="en-US" sz="3528">
                <a:solidFill>
                  <a:srgbClr val="231F20"/>
                </a:solidFill>
                <a:latin typeface="Nunito Sans Regular"/>
              </a:rPr>
              <a:t>Content Encoder Ec</a:t>
            </a:r>
          </a:p>
          <a:p>
            <a:pPr marL="761738" indent="-380869" lvl="1">
              <a:lnSpc>
                <a:spcPts val="5645"/>
              </a:lnSpc>
              <a:buFont typeface="Arial"/>
              <a:buChar char="•"/>
            </a:pPr>
            <a:r>
              <a:rPr lang="en-US" sz="3528">
                <a:solidFill>
                  <a:srgbClr val="231F20"/>
                </a:solidFill>
                <a:latin typeface="Nunito Sans Regular"/>
              </a:rPr>
              <a:t>Age Encoder Ea</a:t>
            </a:r>
          </a:p>
          <a:p>
            <a:pPr marL="761738" indent="-380869" lvl="1">
              <a:lnSpc>
                <a:spcPts val="5645"/>
              </a:lnSpc>
              <a:buFont typeface="Arial"/>
              <a:buChar char="•"/>
            </a:pPr>
            <a:r>
              <a:rPr lang="en-US" sz="3528">
                <a:solidFill>
                  <a:srgbClr val="231F20"/>
                </a:solidFill>
                <a:latin typeface="Nunito Sans Regular"/>
              </a:rPr>
              <a:t>CUSP module</a:t>
            </a:r>
          </a:p>
          <a:p>
            <a:pPr marL="761738" indent="-380869" lvl="1">
              <a:lnSpc>
                <a:spcPts val="5645"/>
              </a:lnSpc>
              <a:buFont typeface="Arial"/>
              <a:buChar char="•"/>
            </a:pPr>
            <a:r>
              <a:rPr lang="en-US" sz="3528">
                <a:solidFill>
                  <a:srgbClr val="231F20"/>
                </a:solidFill>
                <a:latin typeface="Nunito Sans Regular"/>
              </a:rPr>
              <a:t>Generator Network G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4398" t="14065" r="5153" b="0"/>
          <a:stretch>
            <a:fillRect/>
          </a:stretch>
        </p:blipFill>
        <p:spPr>
          <a:xfrm flipH="false" flipV="false" rot="0">
            <a:off x="4985814" y="3926068"/>
            <a:ext cx="13302186" cy="63609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60289" y="0"/>
            <a:ext cx="11927711" cy="10287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0" y="3981322"/>
            <a:ext cx="6025815" cy="363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094" indent="-280547" lvl="1">
              <a:lnSpc>
                <a:spcPts val="3638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Nunito Sans Regular"/>
              </a:rPr>
              <a:t>Impact of the kernel value: images obtained with High, Custom, and Low structure preservation (HP, CP, and LP). </a:t>
            </a:r>
          </a:p>
          <a:p>
            <a:pPr marL="561094" indent="-280547" lvl="1">
              <a:lnSpc>
                <a:spcPts val="3638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Nunito Sans Regular"/>
              </a:rPr>
              <a:t>HP:(σₘ, σg) = (0, 0); CP:(σₘ, σg) = (9, 0); LP:(σₘ, σg) = (9, 9). </a:t>
            </a:r>
          </a:p>
          <a:p>
            <a:pPr marL="561094" indent="-280547" lvl="1">
              <a:lnSpc>
                <a:spcPts val="3638"/>
              </a:lnSpc>
              <a:buFont typeface="Arial"/>
              <a:buChar char="•"/>
            </a:pPr>
            <a:r>
              <a:rPr lang="en-US" sz="2598">
                <a:solidFill>
                  <a:srgbClr val="000000"/>
                </a:solidFill>
                <a:latin typeface="Nunito Sans Regular"/>
              </a:rPr>
              <a:t>The second column shows the mask estimated by CUSP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5611" y="342900"/>
            <a:ext cx="1349556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>
                <a:solidFill>
                  <a:srgbClr val="004AAD"/>
                </a:solidFill>
                <a:latin typeface="Nunito Sans Black"/>
              </a:rPr>
              <a:t>Using CUSP on FGNet dataset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94675" y="1808377"/>
            <a:ext cx="11498650" cy="237998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94675" y="4234712"/>
            <a:ext cx="11498650" cy="299208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394675" y="7294916"/>
            <a:ext cx="11498650" cy="29920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030827" y="1049910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030827" y="9237090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030827" y="7625106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030827" y="5970702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030827" y="4305693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030827" y="2661894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-514350" y="3849671"/>
            <a:ext cx="9658350" cy="2545237"/>
            <a:chOff x="0" y="0"/>
            <a:chExt cx="2543763" cy="670351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2543763" cy="670351"/>
            </a:xfrm>
            <a:custGeom>
              <a:avLst/>
              <a:gdLst/>
              <a:ahLst/>
              <a:cxnLst/>
              <a:rect r="r" b="b" t="t" l="l"/>
              <a:pathLst>
                <a:path h="67035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10357" y="4373563"/>
            <a:ext cx="524309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96557" y="6290133"/>
            <a:ext cx="5762743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Results &amp; Demo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96557" y="2981325"/>
            <a:ext cx="5762743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Context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96557" y="4625124"/>
            <a:ext cx="5762743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Methods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96557" y="7944537"/>
            <a:ext cx="5762743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96557" y="1369341"/>
            <a:ext cx="5762743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07052" y="1284402"/>
            <a:ext cx="1155512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Regular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07052" y="2936633"/>
            <a:ext cx="1155512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Regular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07052" y="4563542"/>
            <a:ext cx="1155512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Regular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07052" y="6218352"/>
            <a:ext cx="1155512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Regular 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07052" y="7872756"/>
            <a:ext cx="1155512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unito Sans Regular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389605"/>
            <a:ext cx="18288000" cy="628364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02969" y="539828"/>
            <a:ext cx="15285031" cy="12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6399">
                <a:solidFill>
                  <a:srgbClr val="004AAD"/>
                </a:solidFill>
                <a:latin typeface="Nunito Sans Black"/>
              </a:rPr>
              <a:t>Age-Invariant Face recognition models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149213"/>
            <a:ext cx="9508171" cy="713778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1485" y="416956"/>
            <a:ext cx="15285031" cy="12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6399">
                <a:solidFill>
                  <a:srgbClr val="004AAD"/>
                </a:solidFill>
                <a:latin typeface="Nunito Sans Black"/>
              </a:rPr>
              <a:t>Transfer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5076825"/>
            <a:ext cx="8115300" cy="197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4877" indent="-407439" lvl="1">
              <a:lnSpc>
                <a:spcPts val="5284"/>
              </a:lnSpc>
              <a:buFont typeface="Arial"/>
              <a:buChar char="•"/>
            </a:pPr>
            <a:r>
              <a:rPr lang="en-US" sz="3774">
                <a:solidFill>
                  <a:srgbClr val="000000"/>
                </a:solidFill>
                <a:latin typeface="Nunito Sans Regular Bold"/>
              </a:rPr>
              <a:t>Pre-trained model</a:t>
            </a:r>
          </a:p>
          <a:p>
            <a:pPr marL="814877" indent="-407439" lvl="1">
              <a:lnSpc>
                <a:spcPts val="5284"/>
              </a:lnSpc>
              <a:buFont typeface="Arial"/>
              <a:buChar char="•"/>
            </a:pPr>
            <a:r>
              <a:rPr lang="en-US" sz="3774">
                <a:solidFill>
                  <a:srgbClr val="000000"/>
                </a:solidFill>
                <a:latin typeface="Nunito Sans Regular Bold"/>
              </a:rPr>
              <a:t>Source Tasks and Target Tasks</a:t>
            </a:r>
          </a:p>
          <a:p>
            <a:pPr marL="814877" indent="-407439" lvl="1">
              <a:lnSpc>
                <a:spcPts val="5284"/>
              </a:lnSpc>
              <a:buFont typeface="Arial"/>
              <a:buChar char="•"/>
            </a:pPr>
            <a:r>
              <a:rPr lang="en-US" sz="3774">
                <a:solidFill>
                  <a:srgbClr val="000000"/>
                </a:solidFill>
                <a:latin typeface="Nunito Sans Regular Bold"/>
              </a:rPr>
              <a:t>Transfer Learning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1485" y="416956"/>
            <a:ext cx="15285031" cy="12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6399">
                <a:solidFill>
                  <a:srgbClr val="004AAD"/>
                </a:solidFill>
                <a:latin typeface="Nunito Sans Black"/>
              </a:rPr>
              <a:t>Pre-trained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7654" y="3275616"/>
            <a:ext cx="15971646" cy="489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unito Sans Regular"/>
              </a:rPr>
              <a:t>ResNet-18 for FGNet and ResNet-50 for CACD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unito Sans Regular"/>
              </a:rPr>
              <a:t>Using Pytorch framework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unito Sans Regular"/>
              </a:rPr>
              <a:t>Using Model Checkpoint with the purpose that after each EPOCH will save the best MODEL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unito Sans Regular"/>
              </a:rPr>
              <a:t>Using the Early_Stopping function to stop the model training when the process begins to overfitting or underfitting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1697" y="1968849"/>
            <a:ext cx="16636303" cy="8318151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7333" y="295910"/>
            <a:ext cx="15285031" cy="12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6399">
                <a:solidFill>
                  <a:srgbClr val="004AAD"/>
                </a:solidFill>
                <a:latin typeface="Nunito Sans Black"/>
              </a:rPr>
              <a:t>Source Tasks and Target Tasks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04624" y="1932909"/>
            <a:ext cx="11894434" cy="835409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1485" y="416956"/>
            <a:ext cx="15285031" cy="12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6399">
                <a:solidFill>
                  <a:srgbClr val="004AAD"/>
                </a:solidFill>
                <a:latin typeface="Nunito Sans Black"/>
              </a:rPr>
              <a:t>Transfer Learning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2062655"/>
            <a:ext cx="9144000" cy="822434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1485" y="416956"/>
            <a:ext cx="15285031" cy="12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6399">
                <a:solidFill>
                  <a:srgbClr val="004AAD"/>
                </a:solidFill>
                <a:latin typeface="Nunito Sans Black"/>
              </a:rPr>
              <a:t>Transfer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13262" y="4293315"/>
            <a:ext cx="9502228" cy="2637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14878" indent="-407439" lvl="1">
              <a:lnSpc>
                <a:spcPts val="5284"/>
              </a:lnSpc>
              <a:buFont typeface="Arial"/>
              <a:buChar char="•"/>
            </a:pPr>
            <a:r>
              <a:rPr lang="en-US" sz="3774">
                <a:solidFill>
                  <a:srgbClr val="000000"/>
                </a:solidFill>
                <a:latin typeface="Nunito Sans Regular Bold"/>
              </a:rPr>
              <a:t>Add layers that match our target tasks, remove pretrained model layers that we don't use</a:t>
            </a:r>
          </a:p>
          <a:p>
            <a:pPr marL="814878" indent="-407439" lvl="1">
              <a:lnSpc>
                <a:spcPts val="5284"/>
              </a:lnSpc>
              <a:buFont typeface="Arial"/>
              <a:buChar char="•"/>
            </a:pPr>
            <a:r>
              <a:rPr lang="en-US" sz="3774">
                <a:solidFill>
                  <a:srgbClr val="000000"/>
                </a:solidFill>
                <a:latin typeface="Nunito Sans Regular Bold"/>
              </a:rPr>
              <a:t>·Having a good training strategy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1485" y="416956"/>
            <a:ext cx="15285031" cy="12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6399">
                <a:solidFill>
                  <a:srgbClr val="004AAD"/>
                </a:solidFill>
                <a:latin typeface="Nunito Sans Black"/>
              </a:rPr>
              <a:t>Self-Supervised Learning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678456"/>
            <a:ext cx="18288000" cy="66085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23506" y="3218316"/>
            <a:ext cx="10764494" cy="70686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6241" y="3218316"/>
            <a:ext cx="4833213" cy="70686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51381" y="416956"/>
            <a:ext cx="15285031" cy="12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6399">
                <a:solidFill>
                  <a:srgbClr val="004AAD"/>
                </a:solidFill>
                <a:latin typeface="Nunito Sans Black"/>
              </a:rPr>
              <a:t>Self-Supervised Learning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469445" y="5387256"/>
            <a:ext cx="2054061" cy="3086100"/>
            <a:chOff x="0" y="0"/>
            <a:chExt cx="540987" cy="812800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540987" cy="812800"/>
            </a:xfrm>
            <a:custGeom>
              <a:avLst/>
              <a:gdLst/>
              <a:ahLst/>
              <a:cxnLst/>
              <a:rect r="r" b="b" t="t" l="l"/>
              <a:pathLst>
                <a:path h="812800" w="540987">
                  <a:moveTo>
                    <a:pt x="540987" y="406400"/>
                  </a:moveTo>
                  <a:lnTo>
                    <a:pt x="134587" y="0"/>
                  </a:lnTo>
                  <a:lnTo>
                    <a:pt x="13458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34587" y="609600"/>
                  </a:lnTo>
                  <a:lnTo>
                    <a:pt x="134587" y="812800"/>
                  </a:lnTo>
                  <a:lnTo>
                    <a:pt x="540987" y="4064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12725"/>
              <a:ext cx="7112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1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8774" y="54688"/>
            <a:ext cx="15285031" cy="1217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39"/>
              </a:lnSpc>
            </a:pPr>
            <a:r>
              <a:rPr lang="en-US" sz="6399">
                <a:solidFill>
                  <a:srgbClr val="004AAD"/>
                </a:solidFill>
                <a:latin typeface="Nunito Sans Black"/>
              </a:rPr>
              <a:t>Bootstrap Your Own Latent (BYOL)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4349097"/>
            <a:ext cx="18288000" cy="58711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002969" y="1350263"/>
            <a:ext cx="14256331" cy="278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1738" indent="-380869" lvl="1">
              <a:lnSpc>
                <a:spcPts val="5645"/>
              </a:lnSpc>
              <a:buFont typeface="Arial"/>
              <a:buChar char="•"/>
            </a:pPr>
            <a:r>
              <a:rPr lang="en-US" sz="3528">
                <a:solidFill>
                  <a:srgbClr val="231F20"/>
                </a:solidFill>
                <a:latin typeface="Nunito Sans Regular"/>
              </a:rPr>
              <a:t>Interaction between two neural networks, namely the online and target networks, to learn from each other. </a:t>
            </a:r>
          </a:p>
          <a:p>
            <a:pPr marL="761738" indent="-380869" lvl="1">
              <a:lnSpc>
                <a:spcPts val="5645"/>
              </a:lnSpc>
              <a:buFont typeface="Arial"/>
              <a:buChar char="•"/>
            </a:pPr>
            <a:r>
              <a:rPr lang="en-US" sz="3528">
                <a:solidFill>
                  <a:srgbClr val="231F20"/>
                </a:solidFill>
                <a:latin typeface="Nunito Sans Regular"/>
              </a:rPr>
              <a:t>The technique involves training the online network to predict the target network’s representation of an image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53" t="6732" r="1253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2038330" y="-2073710"/>
            <a:ext cx="4653496" cy="46534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976" y="258763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58255" y="1554059"/>
            <a:ext cx="12530617" cy="399413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11934" y="5833943"/>
            <a:ext cx="3613531" cy="3613517"/>
            <a:chOff x="0" y="0"/>
            <a:chExt cx="6350025" cy="6350000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44786" r="-44786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005968" y="5833943"/>
            <a:ext cx="3613531" cy="3613517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 t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600574" y="5833943"/>
            <a:ext cx="3613531" cy="3613517"/>
            <a:chOff x="0" y="0"/>
            <a:chExt cx="6350025" cy="6350000"/>
          </a:xfrm>
        </p:grpSpPr>
        <p:sp>
          <p:nvSpPr>
            <p:cNvPr name="Freeform 11" id="11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15855" r="-15855" t="0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195180" y="5833943"/>
            <a:ext cx="3756407" cy="3756392"/>
            <a:chOff x="0" y="0"/>
            <a:chExt cx="6350025" cy="635000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6"/>
              <a:stretch>
                <a:fillRect l="0" r="0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58255" y="-105331"/>
            <a:ext cx="834249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5981" y="3490069"/>
            <a:ext cx="5461839" cy="42163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21993" y="3490069"/>
            <a:ext cx="5701751" cy="421633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552358" y="3490069"/>
            <a:ext cx="5599661" cy="421633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73691" y="258763"/>
            <a:ext cx="1174061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On FGNet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0" y="8173129"/>
            <a:ext cx="6025815" cy="44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8">
                <a:solidFill>
                  <a:srgbClr val="000000"/>
                </a:solidFill>
                <a:latin typeface="Canva Sans Bold"/>
              </a:rPr>
              <a:t>Baseline loss on FGNET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31093" y="8173129"/>
            <a:ext cx="6025815" cy="44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8">
                <a:solidFill>
                  <a:srgbClr val="000000"/>
                </a:solidFill>
                <a:latin typeface="Canva Sans Bold"/>
              </a:rPr>
              <a:t>Loss after using GAN on FGNET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39281" y="8173129"/>
            <a:ext cx="6025815" cy="90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8">
                <a:solidFill>
                  <a:srgbClr val="000000"/>
                </a:solidFill>
                <a:latin typeface="Canva Sans Bold"/>
              </a:rPr>
              <a:t>Loss after using self-supervised learning on FGNET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75444" y="2742037"/>
            <a:ext cx="7068806" cy="545685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22728" y="2742037"/>
            <a:ext cx="6875280" cy="530745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173635" y="258763"/>
            <a:ext cx="95412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On CACD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6940" y="8439462"/>
            <a:ext cx="6025815" cy="44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8">
                <a:solidFill>
                  <a:srgbClr val="000000"/>
                </a:solidFill>
                <a:latin typeface="Canva Sans Bold"/>
              </a:rPr>
              <a:t>Baseline loss of train 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47460" y="8439462"/>
            <a:ext cx="6025815" cy="44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8">
                <a:solidFill>
                  <a:srgbClr val="000000"/>
                </a:solidFill>
                <a:latin typeface="Canva Sans Bold"/>
              </a:rPr>
              <a:t>Loss of train set after using SLL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12773" y="2970881"/>
            <a:ext cx="7031603" cy="54281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343749" y="2970881"/>
            <a:ext cx="7193756" cy="542813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573134" y="285015"/>
            <a:ext cx="954123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On CACD 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5667" y="8809961"/>
            <a:ext cx="6025815" cy="44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8">
                <a:solidFill>
                  <a:srgbClr val="000000"/>
                </a:solidFill>
                <a:latin typeface="Canva Sans Bold"/>
              </a:rPr>
              <a:t>Baseline loss of validation 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7720" y="8809961"/>
            <a:ext cx="6025815" cy="90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8"/>
              </a:lnSpc>
            </a:pPr>
            <a:r>
              <a:rPr lang="en-US" sz="2598">
                <a:solidFill>
                  <a:srgbClr val="000000"/>
                </a:solidFill>
                <a:latin typeface="Canva Sans Bold"/>
              </a:rPr>
              <a:t>Loss of validation after using Self-Supervised Learning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73691" y="258763"/>
            <a:ext cx="1174061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309636" y="2408876"/>
            <a:ext cx="9668728" cy="7878124"/>
            <a:chOff x="0" y="0"/>
            <a:chExt cx="12891637" cy="1050416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417327" y="-47625"/>
              <a:ext cx="2284517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Test - FGNet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383048" y="-47625"/>
              <a:ext cx="2102153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Val - FGNet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7166405" y="-47625"/>
              <a:ext cx="2174886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Test - CACD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0022494" y="-47625"/>
              <a:ext cx="1992522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Val - CACD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1144845" y="145324"/>
              <a:ext cx="8741409" cy="136241"/>
              <a:chOff x="523395" y="-619760"/>
              <a:chExt cx="9778206" cy="152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>
                <a:off x="523395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470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>
                <a:off x="3840873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DEB052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>
                <a:off x="6954358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A1ED86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>
                <a:off x="10149201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C6262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897767" y="10029653"/>
              <a:ext cx="1629923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Baseline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347541" y="10029653"/>
              <a:ext cx="873502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GAN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318077" y="10029653"/>
              <a:ext cx="1075557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BYOL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676946" y="699369"/>
              <a:ext cx="12214691" cy="9196254"/>
              <a:chOff x="0" y="0"/>
              <a:chExt cx="13663446" cy="10287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>
                <a:off x="0" y="-6350"/>
                <a:ext cx="136634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663447">
                    <a:moveTo>
                      <a:pt x="0" y="0"/>
                    </a:moveTo>
                    <a:lnTo>
                      <a:pt x="13663447" y="0"/>
                    </a:lnTo>
                    <a:lnTo>
                      <a:pt x="136634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>
                <a:off x="0" y="2565400"/>
                <a:ext cx="136634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663447">
                    <a:moveTo>
                      <a:pt x="0" y="0"/>
                    </a:moveTo>
                    <a:lnTo>
                      <a:pt x="13663447" y="0"/>
                    </a:lnTo>
                    <a:lnTo>
                      <a:pt x="136634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>
                <a:off x="0" y="5137150"/>
                <a:ext cx="136634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663447">
                    <a:moveTo>
                      <a:pt x="0" y="0"/>
                    </a:moveTo>
                    <a:lnTo>
                      <a:pt x="13663447" y="0"/>
                    </a:lnTo>
                    <a:lnTo>
                      <a:pt x="136634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>
                <a:off x="0" y="7708900"/>
                <a:ext cx="136634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663447">
                    <a:moveTo>
                      <a:pt x="0" y="0"/>
                    </a:moveTo>
                    <a:lnTo>
                      <a:pt x="13663447" y="0"/>
                    </a:lnTo>
                    <a:lnTo>
                      <a:pt x="136634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>
                <a:off x="0" y="10280650"/>
                <a:ext cx="13663447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3663447">
                    <a:moveTo>
                      <a:pt x="0" y="0"/>
                    </a:moveTo>
                    <a:lnTo>
                      <a:pt x="13663447" y="0"/>
                    </a:lnTo>
                    <a:lnTo>
                      <a:pt x="13663447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438301"/>
              <a:ext cx="495292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80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2737364"/>
              <a:ext cx="495292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60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036428"/>
              <a:ext cx="495292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40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7335491"/>
              <a:ext cx="495292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20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06667" y="9634555"/>
              <a:ext cx="288625" cy="4745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03"/>
                </a:lnSpc>
              </a:pPr>
              <a:r>
                <a:rPr lang="en-US" sz="2145">
                  <a:solidFill>
                    <a:srgbClr val="000000"/>
                  </a:solidFill>
                  <a:latin typeface="Noto Serif Display Black"/>
                </a:rPr>
                <a:t>0 </a:t>
              </a:r>
            </a:p>
          </p:txBody>
        </p: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2655961" y="884004"/>
              <a:ext cx="8256661" cy="3171289"/>
              <a:chOff x="2213741" y="206534"/>
              <a:chExt cx="9235964" cy="3547428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>
                <a:off x="2213741" y="2810880"/>
                <a:ext cx="4648830" cy="942798"/>
              </a:xfrm>
              <a:custGeom>
                <a:avLst/>
                <a:gdLst/>
                <a:ahLst/>
                <a:cxnLst/>
                <a:rect r="r" b="b" t="t" l="l"/>
                <a:pathLst>
                  <a:path h="942798" w="4648830">
                    <a:moveTo>
                      <a:pt x="127000" y="879581"/>
                    </a:moveTo>
                    <a:cubicBezTo>
                      <a:pt x="126844" y="844622"/>
                      <a:pt x="98460" y="816364"/>
                      <a:pt x="63500" y="816364"/>
                    </a:cubicBezTo>
                    <a:cubicBezTo>
                      <a:pt x="28541" y="816364"/>
                      <a:pt x="156" y="844622"/>
                      <a:pt x="0" y="879581"/>
                    </a:cubicBezTo>
                    <a:cubicBezTo>
                      <a:pt x="156" y="914540"/>
                      <a:pt x="28541" y="942798"/>
                      <a:pt x="63500" y="942798"/>
                    </a:cubicBezTo>
                    <a:cubicBezTo>
                      <a:pt x="98460" y="942798"/>
                      <a:pt x="126844" y="914540"/>
                      <a:pt x="127000" y="879581"/>
                    </a:cubicBezTo>
                    <a:close/>
                    <a:moveTo>
                      <a:pt x="58265" y="851490"/>
                    </a:moveTo>
                    <a:cubicBezTo>
                      <a:pt x="42813" y="854441"/>
                      <a:pt x="32652" y="869327"/>
                      <a:pt x="35534" y="884792"/>
                    </a:cubicBezTo>
                    <a:cubicBezTo>
                      <a:pt x="38416" y="900258"/>
                      <a:pt x="53256" y="910485"/>
                      <a:pt x="68735" y="907673"/>
                    </a:cubicBezTo>
                    <a:lnTo>
                      <a:pt x="4623217" y="58995"/>
                    </a:lnTo>
                    <a:cubicBezTo>
                      <a:pt x="4638669" y="56044"/>
                      <a:pt x="4648830" y="41158"/>
                      <a:pt x="4645949" y="25693"/>
                    </a:cubicBezTo>
                    <a:cubicBezTo>
                      <a:pt x="4643067" y="10227"/>
                      <a:pt x="4628226" y="0"/>
                      <a:pt x="4612748" y="2812"/>
                    </a:cubicBezTo>
                    <a:close/>
                  </a:path>
                </a:pathLst>
              </a:custGeom>
              <a:solidFill>
                <a:srgbClr val="0470FF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>
                <a:off x="6768223" y="2598544"/>
                <a:ext cx="4681482" cy="306456"/>
              </a:xfrm>
              <a:custGeom>
                <a:avLst/>
                <a:gdLst/>
                <a:ahLst/>
                <a:cxnLst/>
                <a:rect r="r" b="b" t="t" l="l"/>
                <a:pathLst>
                  <a:path h="306456" w="4681482">
                    <a:moveTo>
                      <a:pt x="127000" y="243240"/>
                    </a:moveTo>
                    <a:cubicBezTo>
                      <a:pt x="126844" y="208280"/>
                      <a:pt x="98460" y="180023"/>
                      <a:pt x="63500" y="180023"/>
                    </a:cubicBezTo>
                    <a:cubicBezTo>
                      <a:pt x="28540" y="180023"/>
                      <a:pt x="157" y="208280"/>
                      <a:pt x="0" y="243240"/>
                    </a:cubicBezTo>
                    <a:cubicBezTo>
                      <a:pt x="157" y="278199"/>
                      <a:pt x="28540" y="306456"/>
                      <a:pt x="63500" y="306456"/>
                    </a:cubicBezTo>
                    <a:cubicBezTo>
                      <a:pt x="98460" y="306456"/>
                      <a:pt x="126844" y="278199"/>
                      <a:pt x="127000" y="243240"/>
                    </a:cubicBezTo>
                    <a:close/>
                    <a:moveTo>
                      <a:pt x="62372" y="214687"/>
                    </a:moveTo>
                    <a:cubicBezTo>
                      <a:pt x="46655" y="215379"/>
                      <a:pt x="34454" y="228644"/>
                      <a:pt x="35075" y="244363"/>
                    </a:cubicBezTo>
                    <a:cubicBezTo>
                      <a:pt x="35697" y="260083"/>
                      <a:pt x="48907" y="272344"/>
                      <a:pt x="64629" y="271792"/>
                    </a:cubicBezTo>
                    <a:lnTo>
                      <a:pt x="4619111" y="91770"/>
                    </a:lnTo>
                    <a:cubicBezTo>
                      <a:pt x="4634827" y="91078"/>
                      <a:pt x="4647028" y="77813"/>
                      <a:pt x="4646407" y="62094"/>
                    </a:cubicBezTo>
                    <a:cubicBezTo>
                      <a:pt x="4645786" y="46374"/>
                      <a:pt x="4632576" y="34113"/>
                      <a:pt x="4616853" y="34664"/>
                    </a:cubicBezTo>
                    <a:close/>
                    <a:moveTo>
                      <a:pt x="4681482" y="63217"/>
                    </a:moveTo>
                    <a:cubicBezTo>
                      <a:pt x="4681325" y="28258"/>
                      <a:pt x="4652942" y="0"/>
                      <a:pt x="4617982" y="0"/>
                    </a:cubicBezTo>
                    <a:cubicBezTo>
                      <a:pt x="4583022" y="0"/>
                      <a:pt x="4554639" y="28258"/>
                      <a:pt x="4554482" y="63217"/>
                    </a:cubicBezTo>
                    <a:cubicBezTo>
                      <a:pt x="4554639" y="98176"/>
                      <a:pt x="4583022" y="126434"/>
                      <a:pt x="4617982" y="126434"/>
                    </a:cubicBezTo>
                    <a:cubicBezTo>
                      <a:pt x="4652942" y="126434"/>
                      <a:pt x="4681325" y="98176"/>
                      <a:pt x="4681482" y="63217"/>
                    </a:cubicBezTo>
                    <a:close/>
                  </a:path>
                </a:pathLst>
              </a:custGeom>
              <a:solidFill>
                <a:srgbClr val="0470FF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 flipH="false" flipV="false">
                <a:off x="2213741" y="1338387"/>
                <a:ext cx="4648349" cy="736578"/>
              </a:xfrm>
              <a:custGeom>
                <a:avLst/>
                <a:gdLst/>
                <a:ahLst/>
                <a:cxnLst/>
                <a:rect r="r" b="b" t="t" l="l"/>
                <a:pathLst>
                  <a:path h="736578" w="4648349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67494" y="34922"/>
                    </a:moveTo>
                    <a:cubicBezTo>
                      <a:pt x="51907" y="32793"/>
                      <a:pt x="37531" y="43663"/>
                      <a:pt x="35332" y="59240"/>
                    </a:cubicBezTo>
                    <a:cubicBezTo>
                      <a:pt x="33133" y="74818"/>
                      <a:pt x="43938" y="89243"/>
                      <a:pt x="59506" y="91511"/>
                    </a:cubicBezTo>
                    <a:lnTo>
                      <a:pt x="4613988" y="734449"/>
                    </a:lnTo>
                    <a:cubicBezTo>
                      <a:pt x="4629575" y="736578"/>
                      <a:pt x="4643951" y="725708"/>
                      <a:pt x="4646150" y="710130"/>
                    </a:cubicBezTo>
                    <a:cubicBezTo>
                      <a:pt x="4648349" y="694553"/>
                      <a:pt x="4637543" y="680128"/>
                      <a:pt x="4621976" y="677860"/>
                    </a:cubicBezTo>
                    <a:close/>
                  </a:path>
                </a:pathLst>
              </a:custGeom>
              <a:solidFill>
                <a:srgbClr val="DEB052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 flipH="false" flipV="false">
                <a:off x="6768223" y="541145"/>
                <a:ext cx="4681482" cy="1566613"/>
              </a:xfrm>
              <a:custGeom>
                <a:avLst/>
                <a:gdLst/>
                <a:ahLst/>
                <a:cxnLst/>
                <a:rect r="r" b="b" t="t" l="l"/>
                <a:pathLst>
                  <a:path h="1566613" w="4681482">
                    <a:moveTo>
                      <a:pt x="127000" y="1503396"/>
                    </a:moveTo>
                    <a:cubicBezTo>
                      <a:pt x="126844" y="1468437"/>
                      <a:pt x="98460" y="1440180"/>
                      <a:pt x="63500" y="1440180"/>
                    </a:cubicBezTo>
                    <a:cubicBezTo>
                      <a:pt x="28540" y="1440180"/>
                      <a:pt x="157" y="1468437"/>
                      <a:pt x="0" y="1503396"/>
                    </a:cubicBezTo>
                    <a:cubicBezTo>
                      <a:pt x="157" y="1538356"/>
                      <a:pt x="28540" y="1566613"/>
                      <a:pt x="63500" y="1566613"/>
                    </a:cubicBezTo>
                    <a:cubicBezTo>
                      <a:pt x="98460" y="1566613"/>
                      <a:pt x="126844" y="1538356"/>
                      <a:pt x="127000" y="1503396"/>
                    </a:cubicBezTo>
                    <a:close/>
                    <a:moveTo>
                      <a:pt x="54885" y="1476151"/>
                    </a:moveTo>
                    <a:cubicBezTo>
                      <a:pt x="39906" y="1480961"/>
                      <a:pt x="31633" y="1496973"/>
                      <a:pt x="36376" y="1511973"/>
                    </a:cubicBezTo>
                    <a:cubicBezTo>
                      <a:pt x="41120" y="1526973"/>
                      <a:pt x="57094" y="1535318"/>
                      <a:pt x="72115" y="1530642"/>
                    </a:cubicBezTo>
                    <a:lnTo>
                      <a:pt x="4626597" y="90462"/>
                    </a:lnTo>
                    <a:cubicBezTo>
                      <a:pt x="4641575" y="85652"/>
                      <a:pt x="4649849" y="69639"/>
                      <a:pt x="4645106" y="54640"/>
                    </a:cubicBezTo>
                    <a:cubicBezTo>
                      <a:pt x="4640363" y="39640"/>
                      <a:pt x="4624388" y="31295"/>
                      <a:pt x="4609367" y="35971"/>
                    </a:cubicBezTo>
                    <a:close/>
                    <a:moveTo>
                      <a:pt x="4681482" y="63216"/>
                    </a:moveTo>
                    <a:cubicBezTo>
                      <a:pt x="4681325" y="28257"/>
                      <a:pt x="4652942" y="0"/>
                      <a:pt x="4617982" y="0"/>
                    </a:cubicBezTo>
                    <a:cubicBezTo>
                      <a:pt x="4583022" y="0"/>
                      <a:pt x="4554639" y="28257"/>
                      <a:pt x="4554482" y="63216"/>
                    </a:cubicBezTo>
                    <a:cubicBezTo>
                      <a:pt x="4554639" y="98176"/>
                      <a:pt x="4583022" y="126433"/>
                      <a:pt x="4617982" y="126433"/>
                    </a:cubicBezTo>
                    <a:cubicBezTo>
                      <a:pt x="4652942" y="126433"/>
                      <a:pt x="4681325" y="98176"/>
                      <a:pt x="4681482" y="63216"/>
                    </a:cubicBezTo>
                    <a:close/>
                  </a:path>
                </a:pathLst>
              </a:custGeom>
              <a:solidFill>
                <a:srgbClr val="DEB052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 flipH="false" flipV="false">
                <a:off x="2213741" y="206817"/>
                <a:ext cx="9235964" cy="216445"/>
              </a:xfrm>
              <a:custGeom>
                <a:avLst/>
                <a:gdLst/>
                <a:ahLst/>
                <a:cxnLst/>
                <a:rect r="r" b="b" t="t" l="l"/>
                <a:pathLst>
                  <a:path h="216445" w="9235964">
                    <a:moveTo>
                      <a:pt x="127000" y="153228"/>
                    </a:moveTo>
                    <a:cubicBezTo>
                      <a:pt x="126844" y="118269"/>
                      <a:pt x="98460" y="90011"/>
                      <a:pt x="63500" y="90011"/>
                    </a:cubicBezTo>
                    <a:cubicBezTo>
                      <a:pt x="28541" y="90011"/>
                      <a:pt x="156" y="118269"/>
                      <a:pt x="0" y="153228"/>
                    </a:cubicBezTo>
                    <a:cubicBezTo>
                      <a:pt x="156" y="188187"/>
                      <a:pt x="28541" y="216445"/>
                      <a:pt x="63500" y="216445"/>
                    </a:cubicBezTo>
                    <a:cubicBezTo>
                      <a:pt x="98460" y="216445"/>
                      <a:pt x="126844" y="188187"/>
                      <a:pt x="127000" y="153228"/>
                    </a:cubicBezTo>
                    <a:close/>
                    <a:moveTo>
                      <a:pt x="63218" y="124654"/>
                    </a:moveTo>
                    <a:cubicBezTo>
                      <a:pt x="47487" y="124880"/>
                      <a:pt x="34898" y="137778"/>
                      <a:pt x="35054" y="153509"/>
                    </a:cubicBezTo>
                    <a:cubicBezTo>
                      <a:pt x="35209" y="169240"/>
                      <a:pt x="48051" y="181887"/>
                      <a:pt x="63782" y="181802"/>
                    </a:cubicBezTo>
                    <a:lnTo>
                      <a:pt x="9172746" y="91790"/>
                    </a:lnTo>
                    <a:cubicBezTo>
                      <a:pt x="9188476" y="91565"/>
                      <a:pt x="9201065" y="78667"/>
                      <a:pt x="9200910" y="62936"/>
                    </a:cubicBezTo>
                    <a:cubicBezTo>
                      <a:pt x="9200755" y="47205"/>
                      <a:pt x="9187913" y="34558"/>
                      <a:pt x="9172182" y="34643"/>
                    </a:cubicBezTo>
                    <a:close/>
                    <a:moveTo>
                      <a:pt x="9235964" y="63217"/>
                    </a:moveTo>
                    <a:cubicBezTo>
                      <a:pt x="9235807" y="28258"/>
                      <a:pt x="9207424" y="0"/>
                      <a:pt x="9172464" y="0"/>
                    </a:cubicBezTo>
                    <a:cubicBezTo>
                      <a:pt x="9137504" y="0"/>
                      <a:pt x="9109121" y="28258"/>
                      <a:pt x="9108964" y="63217"/>
                    </a:cubicBezTo>
                    <a:cubicBezTo>
                      <a:pt x="9109121" y="98176"/>
                      <a:pt x="9137504" y="126433"/>
                      <a:pt x="9172464" y="126433"/>
                    </a:cubicBezTo>
                    <a:cubicBezTo>
                      <a:pt x="9207424" y="126433"/>
                      <a:pt x="9235807" y="98176"/>
                      <a:pt x="9235964" y="63217"/>
                    </a:cubicBezTo>
                    <a:close/>
                  </a:path>
                </a:pathLst>
              </a:custGeom>
              <a:solidFill>
                <a:srgbClr val="A1ED86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>
                <a:off x="2213741" y="361122"/>
                <a:ext cx="9235964" cy="255021"/>
              </a:xfrm>
              <a:custGeom>
                <a:avLst/>
                <a:gdLst/>
                <a:ahLst/>
                <a:cxnLst/>
                <a:rect r="r" b="b" t="t" l="l"/>
                <a:pathLst>
                  <a:path h="255021" w="9235964">
                    <a:moveTo>
                      <a:pt x="127000" y="191804"/>
                    </a:moveTo>
                    <a:cubicBezTo>
                      <a:pt x="126844" y="156845"/>
                      <a:pt x="98460" y="128588"/>
                      <a:pt x="63500" y="128588"/>
                    </a:cubicBezTo>
                    <a:cubicBezTo>
                      <a:pt x="28541" y="128588"/>
                      <a:pt x="156" y="156845"/>
                      <a:pt x="0" y="191804"/>
                    </a:cubicBezTo>
                    <a:cubicBezTo>
                      <a:pt x="156" y="226763"/>
                      <a:pt x="28541" y="255021"/>
                      <a:pt x="63500" y="255021"/>
                    </a:cubicBezTo>
                    <a:cubicBezTo>
                      <a:pt x="98460" y="255021"/>
                      <a:pt x="126844" y="226763"/>
                      <a:pt x="127000" y="191804"/>
                    </a:cubicBezTo>
                    <a:close/>
                    <a:moveTo>
                      <a:pt x="63097" y="163232"/>
                    </a:moveTo>
                    <a:cubicBezTo>
                      <a:pt x="47367" y="163525"/>
                      <a:pt x="34833" y="176476"/>
                      <a:pt x="35055" y="192206"/>
                    </a:cubicBezTo>
                    <a:cubicBezTo>
                      <a:pt x="35277" y="207936"/>
                      <a:pt x="48172" y="220528"/>
                      <a:pt x="63903" y="220376"/>
                    </a:cubicBezTo>
                    <a:lnTo>
                      <a:pt x="9172867" y="91789"/>
                    </a:lnTo>
                    <a:cubicBezTo>
                      <a:pt x="9188596" y="91497"/>
                      <a:pt x="9201130" y="78546"/>
                      <a:pt x="9200909" y="62815"/>
                    </a:cubicBezTo>
                    <a:cubicBezTo>
                      <a:pt x="9200687" y="47085"/>
                      <a:pt x="9187792" y="34493"/>
                      <a:pt x="9172061" y="34645"/>
                    </a:cubicBezTo>
                    <a:close/>
                    <a:moveTo>
                      <a:pt x="9235964" y="63217"/>
                    </a:moveTo>
                    <a:cubicBezTo>
                      <a:pt x="9235807" y="28258"/>
                      <a:pt x="9207424" y="0"/>
                      <a:pt x="9172464" y="0"/>
                    </a:cubicBezTo>
                    <a:cubicBezTo>
                      <a:pt x="9137504" y="0"/>
                      <a:pt x="9109121" y="28258"/>
                      <a:pt x="9108964" y="63217"/>
                    </a:cubicBezTo>
                    <a:cubicBezTo>
                      <a:pt x="9109121" y="98176"/>
                      <a:pt x="9137504" y="126433"/>
                      <a:pt x="9172464" y="126433"/>
                    </a:cubicBezTo>
                    <a:cubicBezTo>
                      <a:pt x="9207424" y="126433"/>
                      <a:pt x="9235807" y="98176"/>
                      <a:pt x="9235964" y="63217"/>
                    </a:cubicBezTo>
                    <a:close/>
                  </a:path>
                </a:pathLst>
              </a:custGeom>
              <a:solidFill>
                <a:srgbClr val="C62626"/>
              </a:solidFill>
            </p:spPr>
          </p:sp>
        </p:grpSp>
      </p:grpSp>
      <p:sp>
        <p:nvSpPr>
          <p:cNvPr name="TextBox 38" id="38"/>
          <p:cNvSpPr txBox="true"/>
          <p:nvPr/>
        </p:nvSpPr>
        <p:spPr>
          <a:xfrm rot="0">
            <a:off x="6089886" y="5596010"/>
            <a:ext cx="51524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51.3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090035" y="4064597"/>
            <a:ext cx="515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69.1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574866" y="2778677"/>
            <a:ext cx="51524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77.2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574866" y="3110785"/>
            <a:ext cx="51524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75.7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526823" y="2778677"/>
            <a:ext cx="51524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77.9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526897" y="3110785"/>
            <a:ext cx="515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76.7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144000" y="3913785"/>
            <a:ext cx="515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64.1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269202" y="3412410"/>
            <a:ext cx="51524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75.3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272960" y="5138810"/>
            <a:ext cx="51524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57.9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269202" y="4910210"/>
            <a:ext cx="51524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Nunito Sans Regular"/>
              </a:rPr>
              <a:t>59.3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73691" y="4373563"/>
            <a:ext cx="1174061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DEMOSTRATION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04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13114040" y="0"/>
            <a:ext cx="5173960" cy="16686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0" y="8618398"/>
            <a:ext cx="5173960" cy="166860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73691" y="1110694"/>
            <a:ext cx="1174061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05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6532" y="4009920"/>
            <a:ext cx="1401536" cy="14015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6532" y="6506831"/>
            <a:ext cx="1401536" cy="140153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057824" y="4036681"/>
            <a:ext cx="14083643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unito Sans Regular"/>
              </a:rPr>
              <a:t>Accuracy increase of 8% on the test set and 6.2% on the validation 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57824" y="6533593"/>
            <a:ext cx="14083643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unito Sans Regular"/>
              </a:rPr>
              <a:t>Submitted a research paper to The 2nd International Conference on Intelligence of Things (ICIT2023)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86980" y="3954463"/>
            <a:ext cx="13114040" cy="213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004AAD"/>
                </a:solidFill>
                <a:latin typeface="Nunito Sans Black"/>
              </a:rPr>
              <a:t>Thank You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0" y="8618398"/>
            <a:ext cx="5173960" cy="166860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13114040" y="0"/>
            <a:ext cx="5173960" cy="16686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867" y="3239285"/>
            <a:ext cx="18112265" cy="3018711"/>
            <a:chOff x="0" y="0"/>
            <a:chExt cx="24149687" cy="402494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024948" cy="4024948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4024948" y="0"/>
              <a:ext cx="4024948" cy="402494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8049896" y="0"/>
              <a:ext cx="4024948" cy="4024948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12074843" y="0"/>
              <a:ext cx="4024948" cy="4024948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16099791" y="0"/>
              <a:ext cx="4024948" cy="4024948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20124739" y="0"/>
              <a:ext cx="4024948" cy="4024948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0" y="6257996"/>
            <a:ext cx="18288000" cy="331515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82874" y="446940"/>
            <a:ext cx="2241428" cy="222461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01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6673487" y="1559248"/>
            <a:ext cx="13487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8527318" y="1056142"/>
            <a:ext cx="9672814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Age - Invariant Face Recognition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2755" y="866775"/>
            <a:ext cx="834249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Context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02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383677">
            <a:off x="7509011" y="7523507"/>
            <a:ext cx="1652283" cy="1652283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102453" y="2967589"/>
            <a:ext cx="4305189" cy="5708361"/>
            <a:chOff x="0" y="0"/>
            <a:chExt cx="1173225" cy="1555609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173225" cy="1555609"/>
            </a:xfrm>
            <a:custGeom>
              <a:avLst/>
              <a:gdLst/>
              <a:ahLst/>
              <a:cxnLst/>
              <a:rect r="r" b="b" t="t" l="l"/>
              <a:pathLst>
                <a:path h="1555609" w="1173225">
                  <a:moveTo>
                    <a:pt x="1048765" y="1555609"/>
                  </a:moveTo>
                  <a:lnTo>
                    <a:pt x="124460" y="1555609"/>
                  </a:lnTo>
                  <a:cubicBezTo>
                    <a:pt x="55880" y="1555609"/>
                    <a:pt x="0" y="1499729"/>
                    <a:pt x="0" y="14311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1431149"/>
                  </a:lnTo>
                  <a:cubicBezTo>
                    <a:pt x="1173225" y="1499729"/>
                    <a:pt x="1117345" y="1555609"/>
                    <a:pt x="1048765" y="1555609"/>
                  </a:cubicBezTo>
                  <a:close/>
                </a:path>
              </a:pathLst>
            </a:custGeom>
            <a:solidFill>
              <a:srgbClr val="C6D3F8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27650" y="6451365"/>
            <a:ext cx="1711354" cy="171135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383677">
            <a:off x="2024633" y="7689093"/>
            <a:ext cx="1652283" cy="1652283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618074" y="2967589"/>
            <a:ext cx="4305189" cy="5708361"/>
            <a:chOff x="0" y="0"/>
            <a:chExt cx="1173225" cy="1555609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173225" cy="1555609"/>
            </a:xfrm>
            <a:custGeom>
              <a:avLst/>
              <a:gdLst/>
              <a:ahLst/>
              <a:cxnLst/>
              <a:rect r="r" b="b" t="t" l="l"/>
              <a:pathLst>
                <a:path h="1555609" w="1173225">
                  <a:moveTo>
                    <a:pt x="1048765" y="1555609"/>
                  </a:moveTo>
                  <a:lnTo>
                    <a:pt x="124460" y="1555609"/>
                  </a:lnTo>
                  <a:cubicBezTo>
                    <a:pt x="55880" y="1555609"/>
                    <a:pt x="0" y="1499729"/>
                    <a:pt x="0" y="14311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1431149"/>
                  </a:lnTo>
                  <a:cubicBezTo>
                    <a:pt x="1173225" y="1499729"/>
                    <a:pt x="1117345" y="1555609"/>
                    <a:pt x="1048765" y="1555609"/>
                  </a:cubicBezTo>
                  <a:close/>
                </a:path>
              </a:pathLst>
            </a:custGeom>
            <a:solidFill>
              <a:srgbClr val="C6D3F8"/>
            </a:solidFill>
          </p:spPr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97025" y="6548871"/>
            <a:ext cx="1547288" cy="1516342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383677">
            <a:off x="12995300" y="7523507"/>
            <a:ext cx="1652283" cy="165228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2588742" y="2967589"/>
            <a:ext cx="4305189" cy="5708361"/>
            <a:chOff x="0" y="0"/>
            <a:chExt cx="1173225" cy="1555609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1173225" cy="1555609"/>
            </a:xfrm>
            <a:custGeom>
              <a:avLst/>
              <a:gdLst/>
              <a:ahLst/>
              <a:cxnLst/>
              <a:rect r="r" b="b" t="t" l="l"/>
              <a:pathLst>
                <a:path h="1555609" w="1173225">
                  <a:moveTo>
                    <a:pt x="1048765" y="1555609"/>
                  </a:moveTo>
                  <a:lnTo>
                    <a:pt x="124460" y="1555609"/>
                  </a:lnTo>
                  <a:cubicBezTo>
                    <a:pt x="55880" y="1555609"/>
                    <a:pt x="0" y="1499729"/>
                    <a:pt x="0" y="14311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48765" y="0"/>
                  </a:lnTo>
                  <a:cubicBezTo>
                    <a:pt x="1117345" y="0"/>
                    <a:pt x="1173225" y="55880"/>
                    <a:pt x="1173225" y="124460"/>
                  </a:cubicBezTo>
                  <a:lnTo>
                    <a:pt x="1173225" y="1431149"/>
                  </a:lnTo>
                  <a:cubicBezTo>
                    <a:pt x="1173225" y="1499729"/>
                    <a:pt x="1117345" y="1555609"/>
                    <a:pt x="1048765" y="1555609"/>
                  </a:cubicBezTo>
                  <a:close/>
                </a:path>
              </a:pathLst>
            </a:custGeom>
            <a:solidFill>
              <a:srgbClr val="C6D3F8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69867" y="6451365"/>
            <a:ext cx="1763200" cy="1689366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7540626" y="3889682"/>
            <a:ext cx="3485401" cy="2111419"/>
            <a:chOff x="0" y="0"/>
            <a:chExt cx="4647201" cy="281522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640348"/>
              <a:ext cx="4647201" cy="2174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513"/>
                </a:lnSpc>
              </a:pPr>
              <a:r>
                <a:rPr lang="en-US" sz="5169">
                  <a:solidFill>
                    <a:srgbClr val="163230"/>
                  </a:solidFill>
                  <a:latin typeface="Paytone One"/>
                </a:rPr>
                <a:t>TIME</a:t>
              </a:r>
            </a:p>
            <a:p>
              <a:pPr algn="ctr" marL="0" indent="0" lvl="0">
                <a:lnSpc>
                  <a:spcPts val="6513"/>
                </a:lnSpc>
                <a:spcBef>
                  <a:spcPct val="0"/>
                </a:spcBef>
              </a:pPr>
              <a:r>
                <a:rPr lang="en-US" sz="5169">
                  <a:solidFill>
                    <a:srgbClr val="163230"/>
                  </a:solidFill>
                  <a:latin typeface="Paytone One"/>
                </a:rPr>
                <a:t>(AGING)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287587" y="-76200"/>
              <a:ext cx="2086493" cy="7088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46"/>
                </a:lnSpc>
                <a:spcBef>
                  <a:spcPct val="0"/>
                </a:spcBef>
              </a:pPr>
              <a:r>
                <a:rPr lang="en-US" sz="3131">
                  <a:solidFill>
                    <a:srgbClr val="163230"/>
                  </a:solidFill>
                  <a:latin typeface="Roboto"/>
                </a:rPr>
                <a:t>effect of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94069" y="4035085"/>
            <a:ext cx="4753200" cy="1966016"/>
            <a:chOff x="0" y="0"/>
            <a:chExt cx="6337600" cy="262135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584849"/>
              <a:ext cx="6337600" cy="2036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135"/>
                </a:lnSpc>
                <a:spcBef>
                  <a:spcPct val="0"/>
                </a:spcBef>
              </a:pPr>
              <a:r>
                <a:rPr lang="en-US" sz="4869">
                  <a:solidFill>
                    <a:srgbClr val="163230"/>
                  </a:solidFill>
                  <a:latin typeface="Paytone One"/>
                </a:rPr>
                <a:t>COMPUTER VISION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755940" y="-76200"/>
              <a:ext cx="2845445" cy="643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20"/>
                </a:lnSpc>
                <a:spcBef>
                  <a:spcPct val="0"/>
                </a:spcBef>
              </a:pPr>
              <a:r>
                <a:rPr lang="en-US" sz="2831">
                  <a:solidFill>
                    <a:srgbClr val="163230"/>
                  </a:solidFill>
                  <a:latin typeface="Roboto"/>
                </a:rPr>
                <a:t>challenge for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798292" y="4333190"/>
            <a:ext cx="3849660" cy="199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53"/>
              </a:lnSpc>
              <a:spcBef>
                <a:spcPct val="0"/>
              </a:spcBef>
            </a:pPr>
            <a:r>
              <a:rPr lang="en-US" sz="4169">
                <a:solidFill>
                  <a:srgbClr val="163230"/>
                </a:solidFill>
                <a:latin typeface="Paytone One Bold"/>
              </a:rPr>
              <a:t>SELF-SUPERVISED LEARNING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77380" y="3689954"/>
            <a:ext cx="2127913" cy="550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46"/>
              </a:lnSpc>
              <a:spcBef>
                <a:spcPct val="0"/>
              </a:spcBef>
            </a:pPr>
            <a:r>
              <a:rPr lang="en-US" sz="3131">
                <a:solidFill>
                  <a:srgbClr val="163230"/>
                </a:solidFill>
                <a:latin typeface="Roboto"/>
              </a:rPr>
              <a:t>learn about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20152" y="866775"/>
            <a:ext cx="104652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Proposed Solution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707762"/>
            <a:ext cx="9107805" cy="5927191"/>
            <a:chOff x="0" y="0"/>
            <a:chExt cx="12143740" cy="790292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143740" cy="7902921"/>
              <a:chOff x="0" y="0"/>
              <a:chExt cx="2768553" cy="180172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0" y="0"/>
                <a:ext cx="2768553" cy="1801723"/>
              </a:xfrm>
              <a:custGeom>
                <a:avLst/>
                <a:gdLst/>
                <a:ahLst/>
                <a:cxnLst/>
                <a:rect r="r" b="b" t="t" l="l"/>
                <a:pathLst>
                  <a:path h="1801723" w="2768553">
                    <a:moveTo>
                      <a:pt x="2644093" y="1801723"/>
                    </a:moveTo>
                    <a:lnTo>
                      <a:pt x="124460" y="1801723"/>
                    </a:lnTo>
                    <a:cubicBezTo>
                      <a:pt x="55880" y="1801723"/>
                      <a:pt x="0" y="1745843"/>
                      <a:pt x="0" y="167726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44093" y="0"/>
                    </a:lnTo>
                    <a:cubicBezTo>
                      <a:pt x="2712673" y="0"/>
                      <a:pt x="2768553" y="55880"/>
                      <a:pt x="2768553" y="124460"/>
                    </a:cubicBezTo>
                    <a:lnTo>
                      <a:pt x="2768553" y="1677263"/>
                    </a:lnTo>
                    <a:cubicBezTo>
                      <a:pt x="2768553" y="1745843"/>
                      <a:pt x="2712673" y="1801723"/>
                      <a:pt x="2644093" y="1801723"/>
                    </a:cubicBezTo>
                    <a:close/>
                  </a:path>
                </a:pathLst>
              </a:custGeom>
              <a:solidFill>
                <a:srgbClr val="C6D3F8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465835" y="1113468"/>
              <a:ext cx="11293976" cy="5549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5576"/>
                </a:lnSpc>
              </a:pPr>
              <a:r>
                <a:rPr lang="en-US" sz="3926">
                  <a:solidFill>
                    <a:srgbClr val="000000"/>
                  </a:solidFill>
                  <a:latin typeface="Roboto"/>
                </a:rPr>
                <a:t>Propose </a:t>
              </a:r>
              <a:r>
                <a:rPr lang="en-US" sz="3926">
                  <a:solidFill>
                    <a:srgbClr val="000000"/>
                  </a:solidFill>
                  <a:latin typeface="Roboto Bold"/>
                </a:rPr>
                <a:t>an age - independent, machine - based face recognition model </a:t>
              </a:r>
              <a:r>
                <a:rPr lang="en-US" sz="3926">
                  <a:solidFill>
                    <a:srgbClr val="000000"/>
                  </a:solidFill>
                  <a:latin typeface="Roboto"/>
                </a:rPr>
                <a:t>that learns the </a:t>
              </a:r>
              <a:r>
                <a:rPr lang="en-US" sz="3926">
                  <a:solidFill>
                    <a:srgbClr val="000000"/>
                  </a:solidFill>
                  <a:latin typeface="Roboto Bold"/>
                </a:rPr>
                <a:t>subspaces of the age-dependent changes of faces independently for recognition</a:t>
              </a:r>
              <a:r>
                <a:rPr lang="en-US" sz="3926">
                  <a:solidFill>
                    <a:srgbClr val="000000"/>
                  </a:solidFill>
                  <a:latin typeface="Roboto"/>
                </a:rPr>
                <a:t>. Then apply </a:t>
              </a:r>
              <a:r>
                <a:rPr lang="en-US" sz="3926">
                  <a:solidFill>
                    <a:srgbClr val="000000"/>
                  </a:solidFill>
                  <a:latin typeface="Roboto Bold"/>
                </a:rPr>
                <a:t>Self-Supervised Learning.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25206" y="4359809"/>
            <a:ext cx="6320303" cy="654106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32885" y="1594181"/>
            <a:ext cx="1301088" cy="130108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72833" y="3281576"/>
            <a:ext cx="852373" cy="8523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030827" y="1855902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030827" y="8431098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030827" y="6776694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030827" y="5111685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030827" y="3467886"/>
            <a:ext cx="7228473" cy="0"/>
          </a:xfrm>
          <a:prstGeom prst="line">
            <a:avLst/>
          </a:prstGeom>
          <a:ln cap="flat" w="38100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-514350" y="3849671"/>
            <a:ext cx="9658350" cy="2545237"/>
            <a:chOff x="0" y="0"/>
            <a:chExt cx="2543763" cy="670351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2543763" cy="670351"/>
            </a:xfrm>
            <a:custGeom>
              <a:avLst/>
              <a:gdLst/>
              <a:ahLst/>
              <a:cxnLst/>
              <a:rect r="r" b="b" t="t" l="l"/>
              <a:pathLst>
                <a:path h="670351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670351"/>
                  </a:lnTo>
                  <a:lnTo>
                    <a:pt x="0" y="67035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4373563"/>
            <a:ext cx="703924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03. Approach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96557" y="7096125"/>
            <a:ext cx="5762743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Methods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96557" y="3787317"/>
            <a:ext cx="5762743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Workflow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96557" y="5431116"/>
            <a:ext cx="5762743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Data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96557" y="2175333"/>
            <a:ext cx="5762743" cy="863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14"/>
              </a:lnSpc>
            </a:pPr>
            <a:r>
              <a:rPr lang="en-US" sz="5010">
                <a:solidFill>
                  <a:srgbClr val="000000"/>
                </a:solidFill>
                <a:latin typeface="Nunito Sans Regular"/>
              </a:rPr>
              <a:t>Dataset overview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1747157" y="2967589"/>
            <a:ext cx="12275661" cy="504024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73279" y="4590194"/>
            <a:ext cx="9414721" cy="569680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02969" y="258763"/>
            <a:ext cx="1174061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Dataset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1725" y="8588375"/>
            <a:ext cx="561789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4AAD"/>
                </a:solidFill>
                <a:latin typeface="Nunito Sans Regular Bold"/>
              </a:rPr>
              <a:t>FGNet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71692" y="3301335"/>
            <a:ext cx="561789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4AAD"/>
                </a:solidFill>
                <a:latin typeface="Nunito Sans Regular Bold"/>
              </a:rPr>
              <a:t>CACD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02969" y="258763"/>
            <a:ext cx="11740619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4AAD"/>
                </a:solidFill>
                <a:latin typeface="Nunito Sans Black"/>
              </a:rPr>
              <a:t>FGNet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02969" y="1813956"/>
            <a:ext cx="19409974" cy="298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0504" indent="-365252" lvl="1">
              <a:lnSpc>
                <a:spcPts val="4736"/>
              </a:lnSpc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Nunito Sans Regular"/>
              </a:rPr>
              <a:t>82 people, 1002 images</a:t>
            </a:r>
          </a:p>
          <a:p>
            <a:pPr algn="just" marL="730504" indent="-365252" lvl="1">
              <a:lnSpc>
                <a:spcPts val="4736"/>
              </a:lnSpc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Nunito Sans Regular"/>
              </a:rPr>
              <a:t>Has a relatively small number of images, it covers a wide range of ages</a:t>
            </a:r>
          </a:p>
          <a:p>
            <a:pPr algn="just" marL="730504" indent="-365252" lvl="1">
              <a:lnSpc>
                <a:spcPts val="4736"/>
              </a:lnSpc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Nunito Sans Regular"/>
              </a:rPr>
              <a:t>The average number of images per individual is 12</a:t>
            </a:r>
          </a:p>
          <a:p>
            <a:pPr algn="just" marL="730504" indent="-365252" lvl="1">
              <a:lnSpc>
                <a:spcPts val="4736"/>
              </a:lnSpc>
              <a:buFont typeface="Arial"/>
              <a:buChar char="•"/>
            </a:pPr>
            <a:r>
              <a:rPr lang="en-US" sz="3383">
                <a:solidFill>
                  <a:srgbClr val="000000"/>
                </a:solidFill>
                <a:latin typeface="Nunito Sans Regular"/>
              </a:rPr>
              <a:t>Half of images were under the age of 13 </a:t>
            </a:r>
          </a:p>
          <a:p>
            <a:pPr algn="just">
              <a:lnSpc>
                <a:spcPts val="4736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2038330" y="-2073710"/>
            <a:ext cx="5041299" cy="504129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1934" y="502681"/>
            <a:ext cx="193944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Nunito Sans Black"/>
              </a:rPr>
              <a:t>03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4351654"/>
            <a:ext cx="18288000" cy="5935346"/>
            <a:chOff x="0" y="0"/>
            <a:chExt cx="24384000" cy="7913795"/>
          </a:xfrm>
        </p:grpSpPr>
        <p:sp>
          <p:nvSpPr>
            <p:cNvPr name="TextBox 9" id="9"/>
            <p:cNvSpPr txBox="true"/>
            <p:nvPr/>
          </p:nvSpPr>
          <p:spPr>
            <a:xfrm rot="-2700000">
              <a:off x="910130" y="7228413"/>
              <a:ext cx="23137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0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2700000">
              <a:off x="1754639" y="7228413"/>
              <a:ext cx="23137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2700000">
              <a:off x="2599148" y="7228413"/>
              <a:ext cx="23137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2700000">
              <a:off x="3443658" y="7228413"/>
              <a:ext cx="23137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6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2700000">
              <a:off x="4288167" y="7228413"/>
              <a:ext cx="23137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8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-2700000">
              <a:off x="4935352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10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2700000">
              <a:off x="5779862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2700000">
              <a:off x="6624371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2700000">
              <a:off x="7468881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16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2700000">
              <a:off x="8313390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18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2700000">
              <a:off x="9157899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20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2700000">
              <a:off x="10002409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-2700000">
              <a:off x="10846918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-2700000">
              <a:off x="11691428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26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-2700000">
              <a:off x="12535937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28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-2700000">
              <a:off x="13380447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30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-2700000">
              <a:off x="14224956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-2700000">
              <a:off x="15069465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34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-2700000">
              <a:off x="15913975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36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-2700000">
              <a:off x="16758484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38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-2700000">
              <a:off x="17602994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40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-2700000">
              <a:off x="18447503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42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-2700000">
              <a:off x="19292012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44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-2700000">
              <a:off x="20136522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46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-2700000">
              <a:off x="20981031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48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-2700000">
              <a:off x="21825541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50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-2700000">
              <a:off x="22670050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52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-2700000">
              <a:off x="23514559" y="7310147"/>
              <a:ext cx="4625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54</a:t>
              </a:r>
            </a:p>
          </p:txBody>
        </p:sp>
        <p:grpSp>
          <p:nvGrpSpPr>
            <p:cNvPr name="Group 37" id="37"/>
            <p:cNvGrpSpPr>
              <a:grpSpLocks noChangeAspect="true"/>
            </p:cNvGrpSpPr>
            <p:nvPr/>
          </p:nvGrpSpPr>
          <p:grpSpPr>
            <a:xfrm rot="0">
              <a:off x="757238" y="238760"/>
              <a:ext cx="23614062" cy="6737169"/>
              <a:chOff x="0" y="0"/>
              <a:chExt cx="23614062" cy="6737169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>
                <a:off x="0" y="-6350"/>
                <a:ext cx="2361406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614062">
                    <a:moveTo>
                      <a:pt x="0" y="0"/>
                    </a:moveTo>
                    <a:lnTo>
                      <a:pt x="23614062" y="0"/>
                    </a:lnTo>
                    <a:lnTo>
                      <a:pt x="236140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>
                <a:off x="0" y="1341084"/>
                <a:ext cx="2361406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614062">
                    <a:moveTo>
                      <a:pt x="0" y="0"/>
                    </a:moveTo>
                    <a:lnTo>
                      <a:pt x="23614062" y="0"/>
                    </a:lnTo>
                    <a:lnTo>
                      <a:pt x="236140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>
                <a:off x="0" y="2688517"/>
                <a:ext cx="2361406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614062">
                    <a:moveTo>
                      <a:pt x="0" y="0"/>
                    </a:moveTo>
                    <a:lnTo>
                      <a:pt x="23614062" y="0"/>
                    </a:lnTo>
                    <a:lnTo>
                      <a:pt x="236140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>
                <a:off x="0" y="4035951"/>
                <a:ext cx="2361406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614062">
                    <a:moveTo>
                      <a:pt x="0" y="0"/>
                    </a:moveTo>
                    <a:lnTo>
                      <a:pt x="23614062" y="0"/>
                    </a:lnTo>
                    <a:lnTo>
                      <a:pt x="236140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>
                <a:off x="0" y="5383385"/>
                <a:ext cx="2361406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614062">
                    <a:moveTo>
                      <a:pt x="0" y="0"/>
                    </a:moveTo>
                    <a:lnTo>
                      <a:pt x="23614062" y="0"/>
                    </a:lnTo>
                    <a:lnTo>
                      <a:pt x="236140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>
                <a:off x="0" y="6730819"/>
                <a:ext cx="23614062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3614062">
                    <a:moveTo>
                      <a:pt x="0" y="0"/>
                    </a:moveTo>
                    <a:lnTo>
                      <a:pt x="23614062" y="0"/>
                    </a:lnTo>
                    <a:lnTo>
                      <a:pt x="236140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0" y="-38100"/>
              <a:ext cx="55403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50 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1309334"/>
              <a:ext cx="55403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40 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2656767"/>
              <a:ext cx="55403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30 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4004201"/>
              <a:ext cx="55403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20 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5351635"/>
              <a:ext cx="55403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10 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231180" y="6699069"/>
              <a:ext cx="32285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Noto Serif Display Black"/>
                </a:rPr>
                <a:t>0 </a:t>
              </a:r>
            </a:p>
          </p:txBody>
        </p:sp>
        <p:grpSp>
          <p:nvGrpSpPr>
            <p:cNvPr name="Group 50" id="50"/>
            <p:cNvGrpSpPr>
              <a:grpSpLocks noChangeAspect="true"/>
            </p:cNvGrpSpPr>
            <p:nvPr/>
          </p:nvGrpSpPr>
          <p:grpSpPr>
            <a:xfrm rot="0">
              <a:off x="757238" y="636640"/>
              <a:ext cx="23626762" cy="6339288"/>
              <a:chOff x="0" y="397880"/>
              <a:chExt cx="23626762" cy="6339288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>
                <a:off x="0" y="936854"/>
                <a:ext cx="402754" cy="5800315"/>
              </a:xfrm>
              <a:custGeom>
                <a:avLst/>
                <a:gdLst/>
                <a:ahLst/>
                <a:cxnLst/>
                <a:rect r="r" b="b" t="t" l="l"/>
                <a:pathLst>
                  <a:path h="5800315" w="402754">
                    <a:moveTo>
                      <a:pt x="0" y="5800315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580031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>
                <a:off x="422255" y="3092747"/>
                <a:ext cx="402754" cy="3644421"/>
              </a:xfrm>
              <a:custGeom>
                <a:avLst/>
                <a:gdLst/>
                <a:ahLst/>
                <a:cxnLst/>
                <a:rect r="r" b="b" t="t" l="l"/>
                <a:pathLst>
                  <a:path h="3644421" w="402754">
                    <a:moveTo>
                      <a:pt x="0" y="3644422"/>
                    </a:moveTo>
                    <a:lnTo>
                      <a:pt x="0" y="31205"/>
                    </a:lnTo>
                    <a:cubicBezTo>
                      <a:pt x="0" y="13971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79825" y="0"/>
                      <a:pt x="387762" y="3288"/>
                      <a:pt x="393614" y="9140"/>
                    </a:cubicBezTo>
                    <a:cubicBezTo>
                      <a:pt x="399466" y="14992"/>
                      <a:pt x="402753" y="22929"/>
                      <a:pt x="402753" y="31205"/>
                    </a:cubicBezTo>
                    <a:lnTo>
                      <a:pt x="402753" y="364442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>
                <a:off x="844509" y="1475827"/>
                <a:ext cx="402754" cy="5261342"/>
              </a:xfrm>
              <a:custGeom>
                <a:avLst/>
                <a:gdLst/>
                <a:ahLst/>
                <a:cxnLst/>
                <a:rect r="r" b="b" t="t" l="l"/>
                <a:pathLst>
                  <a:path h="5261342" w="402754">
                    <a:moveTo>
                      <a:pt x="0" y="5261342"/>
                    </a:moveTo>
                    <a:lnTo>
                      <a:pt x="0" y="31204"/>
                    </a:lnTo>
                    <a:cubicBezTo>
                      <a:pt x="0" y="13971"/>
                      <a:pt x="13971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1"/>
                      <a:pt x="402754" y="31204"/>
                    </a:cubicBezTo>
                    <a:lnTo>
                      <a:pt x="402754" y="526134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>
                <a:off x="1266764" y="1071597"/>
                <a:ext cx="402754" cy="5665572"/>
              </a:xfrm>
              <a:custGeom>
                <a:avLst/>
                <a:gdLst/>
                <a:ahLst/>
                <a:cxnLst/>
                <a:rect r="r" b="b" t="t" l="l"/>
                <a:pathLst>
                  <a:path h="5665572" w="402754">
                    <a:moveTo>
                      <a:pt x="0" y="5665572"/>
                    </a:moveTo>
                    <a:lnTo>
                      <a:pt x="0" y="31204"/>
                    </a:lnTo>
                    <a:cubicBezTo>
                      <a:pt x="0" y="13971"/>
                      <a:pt x="13971" y="0"/>
                      <a:pt x="31204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1"/>
                      <a:pt x="402754" y="31204"/>
                    </a:cubicBezTo>
                    <a:lnTo>
                      <a:pt x="402754" y="566557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>
                <a:off x="1689019" y="1071597"/>
                <a:ext cx="402754" cy="5665572"/>
              </a:xfrm>
              <a:custGeom>
                <a:avLst/>
                <a:gdLst/>
                <a:ahLst/>
                <a:cxnLst/>
                <a:rect r="r" b="b" t="t" l="l"/>
                <a:pathLst>
                  <a:path h="5665572" w="402754">
                    <a:moveTo>
                      <a:pt x="0" y="5665572"/>
                    </a:moveTo>
                    <a:lnTo>
                      <a:pt x="0" y="31204"/>
                    </a:lnTo>
                    <a:cubicBezTo>
                      <a:pt x="0" y="13971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1"/>
                      <a:pt x="402754" y="31204"/>
                    </a:cubicBezTo>
                    <a:lnTo>
                      <a:pt x="402754" y="566557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 flipH="false" flipV="false">
                <a:off x="2111273" y="1341084"/>
                <a:ext cx="402754" cy="5396085"/>
              </a:xfrm>
              <a:custGeom>
                <a:avLst/>
                <a:gdLst/>
                <a:ahLst/>
                <a:cxnLst/>
                <a:rect r="r" b="b" t="t" l="l"/>
                <a:pathLst>
                  <a:path h="5396085" w="402754">
                    <a:moveTo>
                      <a:pt x="0" y="5396085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5" y="0"/>
                    </a:cubicBezTo>
                    <a:lnTo>
                      <a:pt x="371550" y="0"/>
                    </a:lnTo>
                    <a:cubicBezTo>
                      <a:pt x="388784" y="0"/>
                      <a:pt x="402754" y="13970"/>
                      <a:pt x="402754" y="31204"/>
                    </a:cubicBezTo>
                    <a:lnTo>
                      <a:pt x="402754" y="539608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>
                <a:off x="2533528" y="1206340"/>
                <a:ext cx="402754" cy="5530828"/>
              </a:xfrm>
              <a:custGeom>
                <a:avLst/>
                <a:gdLst/>
                <a:ahLst/>
                <a:cxnLst/>
                <a:rect r="r" b="b" t="t" l="l"/>
                <a:pathLst>
                  <a:path h="5530828" w="402754">
                    <a:moveTo>
                      <a:pt x="0" y="5530829"/>
                    </a:moveTo>
                    <a:lnTo>
                      <a:pt x="0" y="31205"/>
                    </a:lnTo>
                    <a:cubicBezTo>
                      <a:pt x="0" y="13971"/>
                      <a:pt x="13971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1"/>
                      <a:pt x="402754" y="31205"/>
                    </a:cubicBezTo>
                    <a:lnTo>
                      <a:pt x="402754" y="553082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>
                <a:off x="2955783" y="1206340"/>
                <a:ext cx="402754" cy="5530828"/>
              </a:xfrm>
              <a:custGeom>
                <a:avLst/>
                <a:gdLst/>
                <a:ahLst/>
                <a:cxnLst/>
                <a:rect r="r" b="b" t="t" l="l"/>
                <a:pathLst>
                  <a:path h="5530828" w="402754">
                    <a:moveTo>
                      <a:pt x="0" y="5530829"/>
                    </a:moveTo>
                    <a:lnTo>
                      <a:pt x="0" y="31205"/>
                    </a:lnTo>
                    <a:cubicBezTo>
                      <a:pt x="0" y="13971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3" y="13971"/>
                      <a:pt x="402753" y="31205"/>
                    </a:cubicBezTo>
                    <a:lnTo>
                      <a:pt x="402753" y="553082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 flipH="false" flipV="false">
                <a:off x="3378038" y="2553774"/>
                <a:ext cx="402754" cy="4183394"/>
              </a:xfrm>
              <a:custGeom>
                <a:avLst/>
                <a:gdLst/>
                <a:ahLst/>
                <a:cxnLst/>
                <a:rect r="r" b="b" t="t" l="l"/>
                <a:pathLst>
                  <a:path h="4183394" w="402754">
                    <a:moveTo>
                      <a:pt x="0" y="4183395"/>
                    </a:moveTo>
                    <a:lnTo>
                      <a:pt x="0" y="31204"/>
                    </a:lnTo>
                    <a:cubicBezTo>
                      <a:pt x="0" y="13971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3" y="13971"/>
                      <a:pt x="402753" y="31204"/>
                    </a:cubicBezTo>
                    <a:lnTo>
                      <a:pt x="402753" y="418339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>
                <a:off x="3800292" y="3362234"/>
                <a:ext cx="402754" cy="3374934"/>
              </a:xfrm>
              <a:custGeom>
                <a:avLst/>
                <a:gdLst/>
                <a:ahLst/>
                <a:cxnLst/>
                <a:rect r="r" b="b" t="t" l="l"/>
                <a:pathLst>
                  <a:path h="3374934" w="402754">
                    <a:moveTo>
                      <a:pt x="0" y="3374935"/>
                    </a:moveTo>
                    <a:lnTo>
                      <a:pt x="0" y="31205"/>
                    </a:lnTo>
                    <a:cubicBezTo>
                      <a:pt x="0" y="13971"/>
                      <a:pt x="13971" y="0"/>
                      <a:pt x="31205" y="0"/>
                    </a:cubicBezTo>
                    <a:lnTo>
                      <a:pt x="371550" y="0"/>
                    </a:lnTo>
                    <a:cubicBezTo>
                      <a:pt x="388784" y="0"/>
                      <a:pt x="402754" y="13971"/>
                      <a:pt x="402754" y="31205"/>
                    </a:cubicBezTo>
                    <a:lnTo>
                      <a:pt x="402754" y="337493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>
                <a:off x="4222547" y="1341084"/>
                <a:ext cx="402754" cy="5396085"/>
              </a:xfrm>
              <a:custGeom>
                <a:avLst/>
                <a:gdLst/>
                <a:ahLst/>
                <a:cxnLst/>
                <a:rect r="r" b="b" t="t" l="l"/>
                <a:pathLst>
                  <a:path h="5396085" w="402754">
                    <a:moveTo>
                      <a:pt x="0" y="5396085"/>
                    </a:moveTo>
                    <a:lnTo>
                      <a:pt x="0" y="31204"/>
                    </a:lnTo>
                    <a:cubicBezTo>
                      <a:pt x="0" y="13970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539608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 flipH="false" flipV="false">
                <a:off x="4644802" y="2284287"/>
                <a:ext cx="402754" cy="4452881"/>
              </a:xfrm>
              <a:custGeom>
                <a:avLst/>
                <a:gdLst/>
                <a:ahLst/>
                <a:cxnLst/>
                <a:rect r="r" b="b" t="t" l="l"/>
                <a:pathLst>
                  <a:path h="4452881" w="402754">
                    <a:moveTo>
                      <a:pt x="0" y="4452882"/>
                    </a:moveTo>
                    <a:lnTo>
                      <a:pt x="0" y="31205"/>
                    </a:lnTo>
                    <a:cubicBezTo>
                      <a:pt x="0" y="13971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3" y="13971"/>
                      <a:pt x="402753" y="31205"/>
                    </a:cubicBezTo>
                    <a:lnTo>
                      <a:pt x="402753" y="445288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 flipH="false" flipV="false">
                <a:off x="5067057" y="1745314"/>
                <a:ext cx="402754" cy="4991855"/>
              </a:xfrm>
              <a:custGeom>
                <a:avLst/>
                <a:gdLst/>
                <a:ahLst/>
                <a:cxnLst/>
                <a:rect r="r" b="b" t="t" l="l"/>
                <a:pathLst>
                  <a:path h="4991855" w="402754">
                    <a:moveTo>
                      <a:pt x="0" y="4991855"/>
                    </a:moveTo>
                    <a:lnTo>
                      <a:pt x="0" y="31204"/>
                    </a:lnTo>
                    <a:cubicBezTo>
                      <a:pt x="0" y="13970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3" y="13970"/>
                      <a:pt x="402753" y="31204"/>
                    </a:cubicBezTo>
                    <a:lnTo>
                      <a:pt x="402753" y="499185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4" id="64"/>
              <p:cNvSpPr/>
              <p:nvPr/>
            </p:nvSpPr>
            <p:spPr>
              <a:xfrm flipH="false" flipV="false">
                <a:off x="5489311" y="2419031"/>
                <a:ext cx="402754" cy="4318138"/>
              </a:xfrm>
              <a:custGeom>
                <a:avLst/>
                <a:gdLst/>
                <a:ahLst/>
                <a:cxnLst/>
                <a:rect r="r" b="b" t="t" l="l"/>
                <a:pathLst>
                  <a:path h="4318138" w="402754">
                    <a:moveTo>
                      <a:pt x="0" y="4318138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431813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>
                <a:off x="5911566" y="2419031"/>
                <a:ext cx="402754" cy="4318138"/>
              </a:xfrm>
              <a:custGeom>
                <a:avLst/>
                <a:gdLst/>
                <a:ahLst/>
                <a:cxnLst/>
                <a:rect r="r" b="b" t="t" l="l"/>
                <a:pathLst>
                  <a:path h="4318138" w="402754">
                    <a:moveTo>
                      <a:pt x="0" y="4318138"/>
                    </a:moveTo>
                    <a:lnTo>
                      <a:pt x="0" y="31204"/>
                    </a:lnTo>
                    <a:cubicBezTo>
                      <a:pt x="0" y="13970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431813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 flipH="false" flipV="false">
                <a:off x="6333821" y="2688517"/>
                <a:ext cx="402753" cy="4048651"/>
              </a:xfrm>
              <a:custGeom>
                <a:avLst/>
                <a:gdLst/>
                <a:ahLst/>
                <a:cxnLst/>
                <a:rect r="r" b="b" t="t" l="l"/>
                <a:pathLst>
                  <a:path h="4048651" w="402753">
                    <a:moveTo>
                      <a:pt x="0" y="4048652"/>
                    </a:moveTo>
                    <a:lnTo>
                      <a:pt x="0" y="31205"/>
                    </a:lnTo>
                    <a:cubicBezTo>
                      <a:pt x="0" y="13971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3" y="13971"/>
                      <a:pt x="402753" y="31205"/>
                    </a:cubicBezTo>
                    <a:lnTo>
                      <a:pt x="402753" y="404865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7" id="67"/>
              <p:cNvSpPr/>
              <p:nvPr/>
            </p:nvSpPr>
            <p:spPr>
              <a:xfrm flipH="false" flipV="false">
                <a:off x="6756075" y="1745314"/>
                <a:ext cx="402754" cy="4991855"/>
              </a:xfrm>
              <a:custGeom>
                <a:avLst/>
                <a:gdLst/>
                <a:ahLst/>
                <a:cxnLst/>
                <a:rect r="r" b="b" t="t" l="l"/>
                <a:pathLst>
                  <a:path h="4991855" w="402754">
                    <a:moveTo>
                      <a:pt x="0" y="4991855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499185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8" id="68"/>
              <p:cNvSpPr/>
              <p:nvPr/>
            </p:nvSpPr>
            <p:spPr>
              <a:xfrm flipH="false" flipV="false">
                <a:off x="7178330" y="2958004"/>
                <a:ext cx="402754" cy="3779164"/>
              </a:xfrm>
              <a:custGeom>
                <a:avLst/>
                <a:gdLst/>
                <a:ahLst/>
                <a:cxnLst/>
                <a:rect r="r" b="b" t="t" l="l"/>
                <a:pathLst>
                  <a:path h="3779164" w="402754">
                    <a:moveTo>
                      <a:pt x="0" y="3779165"/>
                    </a:moveTo>
                    <a:lnTo>
                      <a:pt x="0" y="31204"/>
                    </a:lnTo>
                    <a:cubicBezTo>
                      <a:pt x="0" y="13971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1"/>
                      <a:pt x="402754" y="31204"/>
                    </a:cubicBezTo>
                    <a:lnTo>
                      <a:pt x="402754" y="377916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69" id="69"/>
              <p:cNvSpPr/>
              <p:nvPr/>
            </p:nvSpPr>
            <p:spPr>
              <a:xfrm flipH="false" flipV="false">
                <a:off x="7600585" y="397880"/>
                <a:ext cx="402754" cy="6339288"/>
              </a:xfrm>
              <a:custGeom>
                <a:avLst/>
                <a:gdLst/>
                <a:ahLst/>
                <a:cxnLst/>
                <a:rect r="r" b="b" t="t" l="l"/>
                <a:pathLst>
                  <a:path h="6339288" w="402754">
                    <a:moveTo>
                      <a:pt x="0" y="6339289"/>
                    </a:moveTo>
                    <a:lnTo>
                      <a:pt x="0" y="31204"/>
                    </a:lnTo>
                    <a:cubicBezTo>
                      <a:pt x="0" y="13971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1"/>
                      <a:pt x="402754" y="31204"/>
                    </a:cubicBezTo>
                    <a:lnTo>
                      <a:pt x="402754" y="6339289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0" id="70"/>
              <p:cNvSpPr/>
              <p:nvPr/>
            </p:nvSpPr>
            <p:spPr>
              <a:xfrm flipH="false" flipV="false">
                <a:off x="8022840" y="3631721"/>
                <a:ext cx="402754" cy="3105448"/>
              </a:xfrm>
              <a:custGeom>
                <a:avLst/>
                <a:gdLst/>
                <a:ahLst/>
                <a:cxnLst/>
                <a:rect r="r" b="b" t="t" l="l"/>
                <a:pathLst>
                  <a:path h="3105448" w="402754">
                    <a:moveTo>
                      <a:pt x="0" y="3105448"/>
                    </a:moveTo>
                    <a:lnTo>
                      <a:pt x="0" y="31204"/>
                    </a:lnTo>
                    <a:cubicBezTo>
                      <a:pt x="0" y="13970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3" y="13970"/>
                      <a:pt x="402753" y="31204"/>
                    </a:cubicBezTo>
                    <a:lnTo>
                      <a:pt x="402753" y="310544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1" id="71"/>
              <p:cNvSpPr/>
              <p:nvPr/>
            </p:nvSpPr>
            <p:spPr>
              <a:xfrm flipH="false" flipV="false">
                <a:off x="8445094" y="4035951"/>
                <a:ext cx="402754" cy="2701217"/>
              </a:xfrm>
              <a:custGeom>
                <a:avLst/>
                <a:gdLst/>
                <a:ahLst/>
                <a:cxnLst/>
                <a:rect r="r" b="b" t="t" l="l"/>
                <a:pathLst>
                  <a:path h="2701217" w="402754">
                    <a:moveTo>
                      <a:pt x="0" y="2701218"/>
                    </a:moveTo>
                    <a:lnTo>
                      <a:pt x="0" y="31205"/>
                    </a:lnTo>
                    <a:cubicBezTo>
                      <a:pt x="0" y="13971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1"/>
                      <a:pt x="402754" y="31205"/>
                    </a:cubicBezTo>
                    <a:lnTo>
                      <a:pt x="402754" y="270121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2" id="72"/>
              <p:cNvSpPr/>
              <p:nvPr/>
            </p:nvSpPr>
            <p:spPr>
              <a:xfrm flipH="false" flipV="false">
                <a:off x="8867349" y="4574925"/>
                <a:ext cx="402754" cy="2162244"/>
              </a:xfrm>
              <a:custGeom>
                <a:avLst/>
                <a:gdLst/>
                <a:ahLst/>
                <a:cxnLst/>
                <a:rect r="r" b="b" t="t" l="l"/>
                <a:pathLst>
                  <a:path h="2162244" w="402754">
                    <a:moveTo>
                      <a:pt x="0" y="2162244"/>
                    </a:moveTo>
                    <a:lnTo>
                      <a:pt x="0" y="31204"/>
                    </a:lnTo>
                    <a:cubicBezTo>
                      <a:pt x="0" y="13970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3" y="13970"/>
                      <a:pt x="402753" y="31204"/>
                    </a:cubicBezTo>
                    <a:lnTo>
                      <a:pt x="402753" y="216224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3" id="73"/>
              <p:cNvSpPr/>
              <p:nvPr/>
            </p:nvSpPr>
            <p:spPr>
              <a:xfrm flipH="false" flipV="false">
                <a:off x="9289604" y="4440181"/>
                <a:ext cx="402754" cy="2296987"/>
              </a:xfrm>
              <a:custGeom>
                <a:avLst/>
                <a:gdLst/>
                <a:ahLst/>
                <a:cxnLst/>
                <a:rect r="r" b="b" t="t" l="l"/>
                <a:pathLst>
                  <a:path h="2296987" w="402754">
                    <a:moveTo>
                      <a:pt x="0" y="2296988"/>
                    </a:moveTo>
                    <a:lnTo>
                      <a:pt x="0" y="31205"/>
                    </a:lnTo>
                    <a:cubicBezTo>
                      <a:pt x="0" y="13971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3" y="13971"/>
                      <a:pt x="402753" y="31205"/>
                    </a:cubicBezTo>
                    <a:lnTo>
                      <a:pt x="402753" y="229698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4" id="74"/>
              <p:cNvSpPr/>
              <p:nvPr/>
            </p:nvSpPr>
            <p:spPr>
              <a:xfrm flipH="false" flipV="false">
                <a:off x="9711858" y="3766464"/>
                <a:ext cx="402754" cy="2970704"/>
              </a:xfrm>
              <a:custGeom>
                <a:avLst/>
                <a:gdLst/>
                <a:ahLst/>
                <a:cxnLst/>
                <a:rect r="r" b="b" t="t" l="l"/>
                <a:pathLst>
                  <a:path h="2970704" w="402754">
                    <a:moveTo>
                      <a:pt x="0" y="2970705"/>
                    </a:moveTo>
                    <a:lnTo>
                      <a:pt x="0" y="31205"/>
                    </a:lnTo>
                    <a:cubicBezTo>
                      <a:pt x="0" y="13971"/>
                      <a:pt x="13971" y="0"/>
                      <a:pt x="31205" y="0"/>
                    </a:cubicBezTo>
                    <a:lnTo>
                      <a:pt x="371550" y="0"/>
                    </a:lnTo>
                    <a:cubicBezTo>
                      <a:pt x="388784" y="0"/>
                      <a:pt x="402754" y="13971"/>
                      <a:pt x="402754" y="31205"/>
                    </a:cubicBezTo>
                    <a:lnTo>
                      <a:pt x="402754" y="297070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5" id="75"/>
              <p:cNvSpPr/>
              <p:nvPr/>
            </p:nvSpPr>
            <p:spPr>
              <a:xfrm flipH="false" flipV="false">
                <a:off x="10134113" y="5518128"/>
                <a:ext cx="402754" cy="1219040"/>
              </a:xfrm>
              <a:custGeom>
                <a:avLst/>
                <a:gdLst/>
                <a:ahLst/>
                <a:cxnLst/>
                <a:rect r="r" b="b" t="t" l="l"/>
                <a:pathLst>
                  <a:path h="1219040" w="402754">
                    <a:moveTo>
                      <a:pt x="0" y="1219041"/>
                    </a:moveTo>
                    <a:lnTo>
                      <a:pt x="0" y="31205"/>
                    </a:lnTo>
                    <a:cubicBezTo>
                      <a:pt x="0" y="13971"/>
                      <a:pt x="13971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1"/>
                      <a:pt x="402754" y="31205"/>
                    </a:cubicBezTo>
                    <a:lnTo>
                      <a:pt x="402754" y="121904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6" id="76"/>
              <p:cNvSpPr/>
              <p:nvPr/>
            </p:nvSpPr>
            <p:spPr>
              <a:xfrm flipH="false" flipV="false">
                <a:off x="10556367" y="4440181"/>
                <a:ext cx="402754" cy="2296987"/>
              </a:xfrm>
              <a:custGeom>
                <a:avLst/>
                <a:gdLst/>
                <a:ahLst/>
                <a:cxnLst/>
                <a:rect r="r" b="b" t="t" l="l"/>
                <a:pathLst>
                  <a:path h="2296987" w="402754">
                    <a:moveTo>
                      <a:pt x="0" y="2296988"/>
                    </a:moveTo>
                    <a:lnTo>
                      <a:pt x="0" y="31205"/>
                    </a:lnTo>
                    <a:cubicBezTo>
                      <a:pt x="0" y="13971"/>
                      <a:pt x="13971" y="0"/>
                      <a:pt x="31205" y="0"/>
                    </a:cubicBezTo>
                    <a:lnTo>
                      <a:pt x="371550" y="0"/>
                    </a:lnTo>
                    <a:cubicBezTo>
                      <a:pt x="388784" y="0"/>
                      <a:pt x="402754" y="13971"/>
                      <a:pt x="402754" y="31205"/>
                    </a:cubicBezTo>
                    <a:lnTo>
                      <a:pt x="402754" y="229698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7" id="77"/>
              <p:cNvSpPr/>
              <p:nvPr/>
            </p:nvSpPr>
            <p:spPr>
              <a:xfrm flipH="false" flipV="false">
                <a:off x="10978622" y="5248642"/>
                <a:ext cx="402754" cy="1488527"/>
              </a:xfrm>
              <a:custGeom>
                <a:avLst/>
                <a:gdLst/>
                <a:ahLst/>
                <a:cxnLst/>
                <a:rect r="r" b="b" t="t" l="l"/>
                <a:pathLst>
                  <a:path h="1488527" w="402754">
                    <a:moveTo>
                      <a:pt x="0" y="1488527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148852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8" id="78"/>
              <p:cNvSpPr/>
              <p:nvPr/>
            </p:nvSpPr>
            <p:spPr>
              <a:xfrm flipH="false" flipV="false">
                <a:off x="11400877" y="5248642"/>
                <a:ext cx="402754" cy="1488527"/>
              </a:xfrm>
              <a:custGeom>
                <a:avLst/>
                <a:gdLst/>
                <a:ahLst/>
                <a:cxnLst/>
                <a:rect r="r" b="b" t="t" l="l"/>
                <a:pathLst>
                  <a:path h="1488527" w="402754">
                    <a:moveTo>
                      <a:pt x="0" y="1488527"/>
                    </a:moveTo>
                    <a:lnTo>
                      <a:pt x="0" y="31204"/>
                    </a:lnTo>
                    <a:cubicBezTo>
                      <a:pt x="0" y="13970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148852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79" id="79"/>
              <p:cNvSpPr/>
              <p:nvPr/>
            </p:nvSpPr>
            <p:spPr>
              <a:xfrm flipH="false" flipV="false">
                <a:off x="11823132" y="5113898"/>
                <a:ext cx="402754" cy="1623271"/>
              </a:xfrm>
              <a:custGeom>
                <a:avLst/>
                <a:gdLst/>
                <a:ahLst/>
                <a:cxnLst/>
                <a:rect r="r" b="b" t="t" l="l"/>
                <a:pathLst>
                  <a:path h="1623271" w="402754">
                    <a:moveTo>
                      <a:pt x="0" y="1623271"/>
                    </a:moveTo>
                    <a:lnTo>
                      <a:pt x="0" y="31205"/>
                    </a:lnTo>
                    <a:cubicBezTo>
                      <a:pt x="0" y="22929"/>
                      <a:pt x="3287" y="14992"/>
                      <a:pt x="9140" y="9140"/>
                    </a:cubicBezTo>
                    <a:cubicBezTo>
                      <a:pt x="14991" y="3288"/>
                      <a:pt x="22928" y="0"/>
                      <a:pt x="31204" y="0"/>
                    </a:cubicBezTo>
                    <a:lnTo>
                      <a:pt x="371549" y="0"/>
                    </a:lnTo>
                    <a:cubicBezTo>
                      <a:pt x="379825" y="0"/>
                      <a:pt x="387762" y="3288"/>
                      <a:pt x="393614" y="9140"/>
                    </a:cubicBezTo>
                    <a:cubicBezTo>
                      <a:pt x="399466" y="14992"/>
                      <a:pt x="402754" y="22929"/>
                      <a:pt x="402754" y="31205"/>
                    </a:cubicBezTo>
                    <a:lnTo>
                      <a:pt x="402754" y="162327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0" id="80"/>
              <p:cNvSpPr/>
              <p:nvPr/>
            </p:nvSpPr>
            <p:spPr>
              <a:xfrm flipH="false" flipV="false">
                <a:off x="12245387" y="5518128"/>
                <a:ext cx="402754" cy="1219040"/>
              </a:xfrm>
              <a:custGeom>
                <a:avLst/>
                <a:gdLst/>
                <a:ahLst/>
                <a:cxnLst/>
                <a:rect r="r" b="b" t="t" l="l"/>
                <a:pathLst>
                  <a:path h="1219040" w="402754">
                    <a:moveTo>
                      <a:pt x="0" y="1219041"/>
                    </a:moveTo>
                    <a:lnTo>
                      <a:pt x="0" y="31205"/>
                    </a:lnTo>
                    <a:cubicBezTo>
                      <a:pt x="0" y="13971"/>
                      <a:pt x="13970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3" y="13971"/>
                      <a:pt x="402753" y="31205"/>
                    </a:cubicBezTo>
                    <a:lnTo>
                      <a:pt x="402753" y="121904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1" id="81"/>
              <p:cNvSpPr/>
              <p:nvPr/>
            </p:nvSpPr>
            <p:spPr>
              <a:xfrm flipH="false" flipV="false">
                <a:off x="12667642" y="4170695"/>
                <a:ext cx="402753" cy="2566474"/>
              </a:xfrm>
              <a:custGeom>
                <a:avLst/>
                <a:gdLst/>
                <a:ahLst/>
                <a:cxnLst/>
                <a:rect r="r" b="b" t="t" l="l"/>
                <a:pathLst>
                  <a:path h="2566474" w="402753">
                    <a:moveTo>
                      <a:pt x="0" y="2566474"/>
                    </a:moveTo>
                    <a:lnTo>
                      <a:pt x="0" y="31204"/>
                    </a:lnTo>
                    <a:cubicBezTo>
                      <a:pt x="0" y="13970"/>
                      <a:pt x="13970" y="0"/>
                      <a:pt x="31204" y="0"/>
                    </a:cubicBezTo>
                    <a:lnTo>
                      <a:pt x="371548" y="0"/>
                    </a:lnTo>
                    <a:cubicBezTo>
                      <a:pt x="388781" y="0"/>
                      <a:pt x="402752" y="13970"/>
                      <a:pt x="402752" y="31204"/>
                    </a:cubicBezTo>
                    <a:lnTo>
                      <a:pt x="402752" y="256647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2" id="82"/>
              <p:cNvSpPr/>
              <p:nvPr/>
            </p:nvSpPr>
            <p:spPr>
              <a:xfrm flipH="false" flipV="false">
                <a:off x="13089896" y="5922358"/>
                <a:ext cx="402754" cy="814810"/>
              </a:xfrm>
              <a:custGeom>
                <a:avLst/>
                <a:gdLst/>
                <a:ahLst/>
                <a:cxnLst/>
                <a:rect r="r" b="b" t="t" l="l"/>
                <a:pathLst>
                  <a:path h="814810" w="402754">
                    <a:moveTo>
                      <a:pt x="0" y="814811"/>
                    </a:moveTo>
                    <a:lnTo>
                      <a:pt x="0" y="31205"/>
                    </a:lnTo>
                    <a:cubicBezTo>
                      <a:pt x="0" y="13971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3" y="13971"/>
                      <a:pt x="402753" y="31205"/>
                    </a:cubicBezTo>
                    <a:lnTo>
                      <a:pt x="402753" y="81481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3" id="83"/>
              <p:cNvSpPr/>
              <p:nvPr/>
            </p:nvSpPr>
            <p:spPr>
              <a:xfrm flipH="false" flipV="false">
                <a:off x="13512150" y="6191845"/>
                <a:ext cx="402754" cy="545324"/>
              </a:xfrm>
              <a:custGeom>
                <a:avLst/>
                <a:gdLst/>
                <a:ahLst/>
                <a:cxnLst/>
                <a:rect r="r" b="b" t="t" l="l"/>
                <a:pathLst>
                  <a:path h="545324" w="402754">
                    <a:moveTo>
                      <a:pt x="0" y="545324"/>
                    </a:moveTo>
                    <a:lnTo>
                      <a:pt x="0" y="31204"/>
                    </a:lnTo>
                    <a:cubicBezTo>
                      <a:pt x="0" y="13970"/>
                      <a:pt x="13972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54532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4" id="84"/>
              <p:cNvSpPr/>
              <p:nvPr/>
            </p:nvSpPr>
            <p:spPr>
              <a:xfrm flipH="false" flipV="false">
                <a:off x="13934405" y="5518128"/>
                <a:ext cx="402754" cy="1219040"/>
              </a:xfrm>
              <a:custGeom>
                <a:avLst/>
                <a:gdLst/>
                <a:ahLst/>
                <a:cxnLst/>
                <a:rect r="r" b="b" t="t" l="l"/>
                <a:pathLst>
                  <a:path h="1219040" w="402754">
                    <a:moveTo>
                      <a:pt x="0" y="1219041"/>
                    </a:moveTo>
                    <a:lnTo>
                      <a:pt x="0" y="31205"/>
                    </a:lnTo>
                    <a:cubicBezTo>
                      <a:pt x="0" y="13971"/>
                      <a:pt x="13972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1"/>
                      <a:pt x="402754" y="31205"/>
                    </a:cubicBezTo>
                    <a:lnTo>
                      <a:pt x="402754" y="121904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5" id="85"/>
              <p:cNvSpPr/>
              <p:nvPr/>
            </p:nvSpPr>
            <p:spPr>
              <a:xfrm flipH="false" flipV="false">
                <a:off x="14356660" y="5652872"/>
                <a:ext cx="402754" cy="1084297"/>
              </a:xfrm>
              <a:custGeom>
                <a:avLst/>
                <a:gdLst/>
                <a:ahLst/>
                <a:cxnLst/>
                <a:rect r="r" b="b" t="t" l="l"/>
                <a:pathLst>
                  <a:path h="1084297" w="402754">
                    <a:moveTo>
                      <a:pt x="0" y="1084297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108429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6" id="86"/>
              <p:cNvSpPr/>
              <p:nvPr/>
            </p:nvSpPr>
            <p:spPr>
              <a:xfrm flipH="false" flipV="false">
                <a:off x="14778915" y="5248642"/>
                <a:ext cx="402754" cy="1488527"/>
              </a:xfrm>
              <a:custGeom>
                <a:avLst/>
                <a:gdLst/>
                <a:ahLst/>
                <a:cxnLst/>
                <a:rect r="r" b="b" t="t" l="l"/>
                <a:pathLst>
                  <a:path h="1488527" w="402754">
                    <a:moveTo>
                      <a:pt x="0" y="1488527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4" y="13970"/>
                      <a:pt x="402754" y="31204"/>
                    </a:cubicBezTo>
                    <a:lnTo>
                      <a:pt x="402754" y="148852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7" id="87"/>
              <p:cNvSpPr/>
              <p:nvPr/>
            </p:nvSpPr>
            <p:spPr>
              <a:xfrm flipH="false" flipV="false">
                <a:off x="15201170" y="5652872"/>
                <a:ext cx="402754" cy="1084297"/>
              </a:xfrm>
              <a:custGeom>
                <a:avLst/>
                <a:gdLst/>
                <a:ahLst/>
                <a:cxnLst/>
                <a:rect r="r" b="b" t="t" l="l"/>
                <a:pathLst>
                  <a:path h="1084297" w="402754">
                    <a:moveTo>
                      <a:pt x="0" y="1084297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4" y="13970"/>
                      <a:pt x="402754" y="31204"/>
                    </a:cubicBezTo>
                    <a:lnTo>
                      <a:pt x="402754" y="108429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8" id="88"/>
              <p:cNvSpPr/>
              <p:nvPr/>
            </p:nvSpPr>
            <p:spPr>
              <a:xfrm flipH="false" flipV="false">
                <a:off x="15623425" y="6326589"/>
                <a:ext cx="402754" cy="410580"/>
              </a:xfrm>
              <a:custGeom>
                <a:avLst/>
                <a:gdLst/>
                <a:ahLst/>
                <a:cxnLst/>
                <a:rect r="r" b="b" t="t" l="l"/>
                <a:pathLst>
                  <a:path h="410580" w="402754">
                    <a:moveTo>
                      <a:pt x="0" y="410580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3" y="13970"/>
                      <a:pt x="402753" y="31204"/>
                    </a:cubicBezTo>
                    <a:lnTo>
                      <a:pt x="402753" y="41058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89" id="89"/>
              <p:cNvSpPr/>
              <p:nvPr/>
            </p:nvSpPr>
            <p:spPr>
              <a:xfrm flipH="false" flipV="false">
                <a:off x="16045680" y="6057102"/>
                <a:ext cx="402754" cy="680067"/>
              </a:xfrm>
              <a:custGeom>
                <a:avLst/>
                <a:gdLst/>
                <a:ahLst/>
                <a:cxnLst/>
                <a:rect r="r" b="b" t="t" l="l"/>
                <a:pathLst>
                  <a:path h="680067" w="402754">
                    <a:moveTo>
                      <a:pt x="0" y="680067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3" y="13970"/>
                      <a:pt x="402753" y="31204"/>
                    </a:cubicBezTo>
                    <a:lnTo>
                      <a:pt x="402753" y="68006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0" id="90"/>
              <p:cNvSpPr/>
              <p:nvPr/>
            </p:nvSpPr>
            <p:spPr>
              <a:xfrm flipH="false" flipV="false">
                <a:off x="16467933" y="5922358"/>
                <a:ext cx="402754" cy="814810"/>
              </a:xfrm>
              <a:custGeom>
                <a:avLst/>
                <a:gdLst/>
                <a:ahLst/>
                <a:cxnLst/>
                <a:rect r="r" b="b" t="t" l="l"/>
                <a:pathLst>
                  <a:path h="814810" w="402754">
                    <a:moveTo>
                      <a:pt x="0" y="814811"/>
                    </a:moveTo>
                    <a:lnTo>
                      <a:pt x="0" y="31205"/>
                    </a:lnTo>
                    <a:cubicBezTo>
                      <a:pt x="0" y="13971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4" y="13971"/>
                      <a:pt x="402754" y="31205"/>
                    </a:cubicBezTo>
                    <a:lnTo>
                      <a:pt x="402754" y="81481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1" id="91"/>
              <p:cNvSpPr/>
              <p:nvPr/>
            </p:nvSpPr>
            <p:spPr>
              <a:xfrm flipH="false" flipV="false">
                <a:off x="16890188" y="5518128"/>
                <a:ext cx="402754" cy="1219040"/>
              </a:xfrm>
              <a:custGeom>
                <a:avLst/>
                <a:gdLst/>
                <a:ahLst/>
                <a:cxnLst/>
                <a:rect r="r" b="b" t="t" l="l"/>
                <a:pathLst>
                  <a:path h="1219040" w="402754">
                    <a:moveTo>
                      <a:pt x="0" y="1219041"/>
                    </a:moveTo>
                    <a:lnTo>
                      <a:pt x="0" y="31205"/>
                    </a:lnTo>
                    <a:cubicBezTo>
                      <a:pt x="0" y="13971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3" y="13971"/>
                      <a:pt x="402753" y="31205"/>
                    </a:cubicBezTo>
                    <a:lnTo>
                      <a:pt x="402753" y="121904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2" id="92"/>
              <p:cNvSpPr/>
              <p:nvPr/>
            </p:nvSpPr>
            <p:spPr>
              <a:xfrm flipH="false" flipV="false">
                <a:off x="17312442" y="5922358"/>
                <a:ext cx="402754" cy="814810"/>
              </a:xfrm>
              <a:custGeom>
                <a:avLst/>
                <a:gdLst/>
                <a:ahLst/>
                <a:cxnLst/>
                <a:rect r="r" b="b" t="t" l="l"/>
                <a:pathLst>
                  <a:path h="814810" w="402754">
                    <a:moveTo>
                      <a:pt x="0" y="814811"/>
                    </a:moveTo>
                    <a:lnTo>
                      <a:pt x="0" y="31205"/>
                    </a:lnTo>
                    <a:cubicBezTo>
                      <a:pt x="0" y="13971"/>
                      <a:pt x="13972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1"/>
                      <a:pt x="402754" y="31205"/>
                    </a:cubicBezTo>
                    <a:lnTo>
                      <a:pt x="402754" y="81481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3" id="93"/>
              <p:cNvSpPr/>
              <p:nvPr/>
            </p:nvSpPr>
            <p:spPr>
              <a:xfrm flipH="false" flipV="false">
                <a:off x="17734697" y="6057102"/>
                <a:ext cx="402754" cy="680067"/>
              </a:xfrm>
              <a:custGeom>
                <a:avLst/>
                <a:gdLst/>
                <a:ahLst/>
                <a:cxnLst/>
                <a:rect r="r" b="b" t="t" l="l"/>
                <a:pathLst>
                  <a:path h="680067" w="402754">
                    <a:moveTo>
                      <a:pt x="0" y="680067"/>
                    </a:moveTo>
                    <a:lnTo>
                      <a:pt x="0" y="31204"/>
                    </a:lnTo>
                    <a:cubicBezTo>
                      <a:pt x="0" y="13970"/>
                      <a:pt x="13972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68006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4" id="94"/>
              <p:cNvSpPr/>
              <p:nvPr/>
            </p:nvSpPr>
            <p:spPr>
              <a:xfrm flipH="false" flipV="false">
                <a:off x="18156952" y="6191845"/>
                <a:ext cx="402754" cy="545324"/>
              </a:xfrm>
              <a:custGeom>
                <a:avLst/>
                <a:gdLst/>
                <a:ahLst/>
                <a:cxnLst/>
                <a:rect r="r" b="b" t="t" l="l"/>
                <a:pathLst>
                  <a:path h="545324" w="402754">
                    <a:moveTo>
                      <a:pt x="0" y="545324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54532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5" id="95"/>
              <p:cNvSpPr/>
              <p:nvPr/>
            </p:nvSpPr>
            <p:spPr>
              <a:xfrm flipH="false" flipV="false">
                <a:off x="18579207" y="6191845"/>
                <a:ext cx="402754" cy="545324"/>
              </a:xfrm>
              <a:custGeom>
                <a:avLst/>
                <a:gdLst/>
                <a:ahLst/>
                <a:cxnLst/>
                <a:rect r="r" b="b" t="t" l="l"/>
                <a:pathLst>
                  <a:path h="545324" w="402754">
                    <a:moveTo>
                      <a:pt x="0" y="545324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54532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6" id="96"/>
              <p:cNvSpPr/>
              <p:nvPr/>
            </p:nvSpPr>
            <p:spPr>
              <a:xfrm flipH="false" flipV="false">
                <a:off x="19001462" y="5787615"/>
                <a:ext cx="402754" cy="949554"/>
              </a:xfrm>
              <a:custGeom>
                <a:avLst/>
                <a:gdLst/>
                <a:ahLst/>
                <a:cxnLst/>
                <a:rect r="r" b="b" t="t" l="l"/>
                <a:pathLst>
                  <a:path h="949554" w="402754">
                    <a:moveTo>
                      <a:pt x="0" y="949554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4" y="13970"/>
                      <a:pt x="402754" y="31204"/>
                    </a:cubicBezTo>
                    <a:lnTo>
                      <a:pt x="402754" y="94955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7" id="97"/>
              <p:cNvSpPr/>
              <p:nvPr/>
            </p:nvSpPr>
            <p:spPr>
              <a:xfrm flipH="false" flipV="false">
                <a:off x="19423717" y="6326589"/>
                <a:ext cx="402754" cy="410580"/>
              </a:xfrm>
              <a:custGeom>
                <a:avLst/>
                <a:gdLst/>
                <a:ahLst/>
                <a:cxnLst/>
                <a:rect r="r" b="b" t="t" l="l"/>
                <a:pathLst>
                  <a:path h="410580" w="402754">
                    <a:moveTo>
                      <a:pt x="0" y="410580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3" y="13970"/>
                      <a:pt x="402753" y="31204"/>
                    </a:cubicBezTo>
                    <a:lnTo>
                      <a:pt x="402753" y="41058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8" id="98"/>
              <p:cNvSpPr/>
              <p:nvPr/>
            </p:nvSpPr>
            <p:spPr>
              <a:xfrm flipH="false" flipV="false">
                <a:off x="19845972" y="6461332"/>
                <a:ext cx="402754" cy="275837"/>
              </a:xfrm>
              <a:custGeom>
                <a:avLst/>
                <a:gdLst/>
                <a:ahLst/>
                <a:cxnLst/>
                <a:rect r="r" b="b" t="t" l="l"/>
                <a:pathLst>
                  <a:path h="275837" w="402754">
                    <a:moveTo>
                      <a:pt x="0" y="275837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3" y="13970"/>
                      <a:pt x="402753" y="31204"/>
                    </a:cubicBezTo>
                    <a:lnTo>
                      <a:pt x="402753" y="27583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99" id="99"/>
              <p:cNvSpPr/>
              <p:nvPr/>
            </p:nvSpPr>
            <p:spPr>
              <a:xfrm flipH="false" flipV="false">
                <a:off x="20268226" y="6326589"/>
                <a:ext cx="402754" cy="410580"/>
              </a:xfrm>
              <a:custGeom>
                <a:avLst/>
                <a:gdLst/>
                <a:ahLst/>
                <a:cxnLst/>
                <a:rect r="r" b="b" t="t" l="l"/>
                <a:pathLst>
                  <a:path h="410580" w="402754">
                    <a:moveTo>
                      <a:pt x="0" y="410580"/>
                    </a:moveTo>
                    <a:lnTo>
                      <a:pt x="0" y="31204"/>
                    </a:lnTo>
                    <a:cubicBezTo>
                      <a:pt x="0" y="13970"/>
                      <a:pt x="13972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41058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00" id="100"/>
              <p:cNvSpPr/>
              <p:nvPr/>
            </p:nvSpPr>
            <p:spPr>
              <a:xfrm flipH="false" flipV="false">
                <a:off x="20690481" y="6326589"/>
                <a:ext cx="402754" cy="410580"/>
              </a:xfrm>
              <a:custGeom>
                <a:avLst/>
                <a:gdLst/>
                <a:ahLst/>
                <a:cxnLst/>
                <a:rect r="r" b="b" t="t" l="l"/>
                <a:pathLst>
                  <a:path h="410580" w="402754">
                    <a:moveTo>
                      <a:pt x="0" y="410580"/>
                    </a:moveTo>
                    <a:lnTo>
                      <a:pt x="0" y="31204"/>
                    </a:lnTo>
                    <a:cubicBezTo>
                      <a:pt x="0" y="13970"/>
                      <a:pt x="13972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41058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01" id="101"/>
              <p:cNvSpPr/>
              <p:nvPr/>
            </p:nvSpPr>
            <p:spPr>
              <a:xfrm flipH="false" flipV="false">
                <a:off x="21112735" y="6461332"/>
                <a:ext cx="402755" cy="275837"/>
              </a:xfrm>
              <a:custGeom>
                <a:avLst/>
                <a:gdLst/>
                <a:ahLst/>
                <a:cxnLst/>
                <a:rect r="r" b="b" t="t" l="l"/>
                <a:pathLst>
                  <a:path h="275837" w="402755">
                    <a:moveTo>
                      <a:pt x="0" y="275837"/>
                    </a:moveTo>
                    <a:lnTo>
                      <a:pt x="0" y="31204"/>
                    </a:lnTo>
                    <a:cubicBezTo>
                      <a:pt x="0" y="22928"/>
                      <a:pt x="3288" y="14991"/>
                      <a:pt x="9140" y="9139"/>
                    </a:cubicBezTo>
                    <a:cubicBezTo>
                      <a:pt x="14992" y="3287"/>
                      <a:pt x="22930" y="0"/>
                      <a:pt x="31205" y="0"/>
                    </a:cubicBezTo>
                    <a:lnTo>
                      <a:pt x="371549" y="0"/>
                    </a:lnTo>
                    <a:cubicBezTo>
                      <a:pt x="379824" y="0"/>
                      <a:pt x="387762" y="3287"/>
                      <a:pt x="393614" y="9139"/>
                    </a:cubicBezTo>
                    <a:cubicBezTo>
                      <a:pt x="399467" y="14991"/>
                      <a:pt x="402755" y="22928"/>
                      <a:pt x="402755" y="31204"/>
                    </a:cubicBezTo>
                    <a:lnTo>
                      <a:pt x="402755" y="27583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02" id="102"/>
              <p:cNvSpPr/>
              <p:nvPr/>
            </p:nvSpPr>
            <p:spPr>
              <a:xfrm flipH="false" flipV="false">
                <a:off x="21534989" y="6326589"/>
                <a:ext cx="402754" cy="410580"/>
              </a:xfrm>
              <a:custGeom>
                <a:avLst/>
                <a:gdLst/>
                <a:ahLst/>
                <a:cxnLst/>
                <a:rect r="r" b="b" t="t" l="l"/>
                <a:pathLst>
                  <a:path h="410580" w="402754">
                    <a:moveTo>
                      <a:pt x="0" y="410580"/>
                    </a:moveTo>
                    <a:lnTo>
                      <a:pt x="0" y="31204"/>
                    </a:lnTo>
                    <a:cubicBezTo>
                      <a:pt x="0" y="13970"/>
                      <a:pt x="13972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41058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03" id="103"/>
              <p:cNvSpPr/>
              <p:nvPr/>
            </p:nvSpPr>
            <p:spPr>
              <a:xfrm flipH="false" flipV="false">
                <a:off x="21957244" y="6326589"/>
                <a:ext cx="402754" cy="410580"/>
              </a:xfrm>
              <a:custGeom>
                <a:avLst/>
                <a:gdLst/>
                <a:ahLst/>
                <a:cxnLst/>
                <a:rect r="r" b="b" t="t" l="l"/>
                <a:pathLst>
                  <a:path h="410580" w="402754">
                    <a:moveTo>
                      <a:pt x="0" y="410580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5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41058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04" id="104"/>
              <p:cNvSpPr/>
              <p:nvPr/>
            </p:nvSpPr>
            <p:spPr>
              <a:xfrm flipH="false" flipV="false">
                <a:off x="22379499" y="6461332"/>
                <a:ext cx="402754" cy="275837"/>
              </a:xfrm>
              <a:custGeom>
                <a:avLst/>
                <a:gdLst/>
                <a:ahLst/>
                <a:cxnLst/>
                <a:rect r="r" b="b" t="t" l="l"/>
                <a:pathLst>
                  <a:path h="275837" w="402754">
                    <a:moveTo>
                      <a:pt x="0" y="275837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50" y="0"/>
                    </a:lnTo>
                    <a:cubicBezTo>
                      <a:pt x="388783" y="0"/>
                      <a:pt x="402754" y="13970"/>
                      <a:pt x="402754" y="31204"/>
                    </a:cubicBezTo>
                    <a:lnTo>
                      <a:pt x="402754" y="27583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05" id="105"/>
              <p:cNvSpPr/>
              <p:nvPr/>
            </p:nvSpPr>
            <p:spPr>
              <a:xfrm flipH="false" flipV="false">
                <a:off x="22801754" y="6461332"/>
                <a:ext cx="402754" cy="275837"/>
              </a:xfrm>
              <a:custGeom>
                <a:avLst/>
                <a:gdLst/>
                <a:ahLst/>
                <a:cxnLst/>
                <a:rect r="r" b="b" t="t" l="l"/>
                <a:pathLst>
                  <a:path h="275837" w="402754">
                    <a:moveTo>
                      <a:pt x="0" y="275837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4" y="13970"/>
                      <a:pt x="402754" y="31204"/>
                    </a:cubicBezTo>
                    <a:lnTo>
                      <a:pt x="402754" y="27583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06" id="106"/>
              <p:cNvSpPr/>
              <p:nvPr/>
            </p:nvSpPr>
            <p:spPr>
              <a:xfrm flipH="false" flipV="false">
                <a:off x="23224009" y="6461332"/>
                <a:ext cx="402754" cy="275837"/>
              </a:xfrm>
              <a:custGeom>
                <a:avLst/>
                <a:gdLst/>
                <a:ahLst/>
                <a:cxnLst/>
                <a:rect r="r" b="b" t="t" l="l"/>
                <a:pathLst>
                  <a:path h="275837" w="402754">
                    <a:moveTo>
                      <a:pt x="0" y="275837"/>
                    </a:moveTo>
                    <a:lnTo>
                      <a:pt x="0" y="31204"/>
                    </a:lnTo>
                    <a:cubicBezTo>
                      <a:pt x="0" y="13970"/>
                      <a:pt x="13971" y="0"/>
                      <a:pt x="31204" y="0"/>
                    </a:cubicBezTo>
                    <a:lnTo>
                      <a:pt x="371549" y="0"/>
                    </a:lnTo>
                    <a:cubicBezTo>
                      <a:pt x="388782" y="0"/>
                      <a:pt x="402753" y="13970"/>
                      <a:pt x="402753" y="31204"/>
                    </a:cubicBezTo>
                    <a:lnTo>
                      <a:pt x="402753" y="27583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DAFg_aAWmlA</dc:identifier>
  <dcterms:modified xsi:type="dcterms:W3CDTF">2011-08-01T06:04:30Z</dcterms:modified>
  <cp:revision>1</cp:revision>
  <dc:title>Thesis Defense Presentation</dc:title>
</cp:coreProperties>
</file>